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Lst>
  <p:sldSz cx="9144000" cy="5143500" type="screen16x9"/>
  <p:notesSz cx="6858000" cy="9144000"/>
  <p:embeddedFontLst>
    <p:embeddedFont>
      <p:font typeface="Maven Pro" panose="020B0604020202020204" charset="0"/>
      <p:regular r:id="rId59"/>
      <p:bold r:id="rId60"/>
    </p:embeddedFont>
    <p:embeddedFont>
      <p:font typeface="Nunito" pitchFamily="2"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5.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1" name="Google Shape;34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7" name="Google Shape;347;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3" name="Google Shape;35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9" name="Google Shape;35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6" name="Google Shape;36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3" name="Google Shape;373;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7" name="Google Shape;397;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5" name="Google Shape;405;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1" name="Google Shape;28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1" name="Google Shape;411;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 name="Google Shape;417;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4" name="Google Shape;424;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0" name="Google Shape;430;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7" name="Google Shape;437;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4" name="Google Shape;444;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1" name="Google Shape;451;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57" name="Google Shape;45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3" name="Google Shape;463;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0" name="Google Shape;470;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7" name="Google Shape;28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7" name="Google Shape;477;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2d27257df0a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3" name="Google Shape;483;g2d27257df0a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9" name="Google Shape;489;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2d27257df0a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2d27257df0a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d27d886c8d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2d27d886c8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2d27d886c8d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2d27d886c8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2d27d886c8d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2d27d886c8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d27d886c8d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2d27d886c8d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30" name="Google Shape;530;p3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2d27257df0a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36" name="Google Shape;536;g2d27257df0a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8" name="Google Shape;29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2" name="Google Shape;542;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8" name="Google Shape;548;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4" name="Google Shape;554;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0" name="Google Shape;560;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6" name="Google Shape;566;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2d27588145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2d27588145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0" name="Google Shape;580;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6" name="Google Shape;586;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3" name="Google Shape;593;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0" name="Google Shape;600;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Google Shape;30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0" name="Google Shape;610;p4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2d27d886c8d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2d27d886c8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0" name="Google Shape;630;p4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7" name="Google Shape;637;p4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4" name="Google Shape;644;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50" name="Google Shape;650;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6" name="Google Shape;656;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2" name="Google Shape;32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Google Shape;32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4" name="Google Shape;33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2"/>
              <a:chOff x="7343003" y="4453711"/>
              <a:chExt cx="316800" cy="688512"/>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2"/>
            <p:cNvSpPr/>
            <p:nvPr/>
          </p:nvSpPr>
          <p:spPr>
            <a:xfrm rot="-9830444">
              <a:off x="6469759" y="3480728"/>
              <a:ext cx="320148" cy="320148"/>
            </a:xfrm>
            <a:prstGeom prst="ellipse">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2"/>
              <p:cNvSpPr/>
              <p:nvPr/>
            </p:nvSpPr>
            <p:spPr>
              <a:xfrm rot="5400000">
                <a:off x="6954988" y="2930398"/>
                <a:ext cx="749700" cy="749700"/>
              </a:xfrm>
              <a:prstGeom prst="ellipse">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 name="Google Shape;40;p2"/>
            <p:cNvSpPr/>
            <p:nvPr/>
          </p:nvSpPr>
          <p:spPr>
            <a:xfrm>
              <a:off x="5399840" y="356365"/>
              <a:ext cx="2577000" cy="2577000"/>
            </a:xfrm>
            <a:prstGeom prst="ellipse">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2"/>
            <p:cNvSpPr/>
            <p:nvPr/>
          </p:nvSpPr>
          <p:spPr>
            <a:xfrm rot="2043858">
              <a:off x="5503813" y="460310"/>
              <a:ext cx="2369480" cy="2369480"/>
            </a:xfrm>
            <a:prstGeom prst="ellipse">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 name="Google Shape;46;p2"/>
          <p:cNvSpPr txBox="1">
            <a:spLocks noGrp="1"/>
          </p:cNvSpPr>
          <p:nvPr>
            <p:ph type="ctrTitle"/>
          </p:nvPr>
        </p:nvSpPr>
        <p:spPr>
          <a:xfrm>
            <a:off x="824000" y="1613813"/>
            <a:ext cx="4255500" cy="18729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chemeClr val="lt1"/>
              </a:buClr>
              <a:buSzPts val="8000"/>
              <a:buNone/>
              <a:defRPr sz="8000">
                <a:solidFill>
                  <a:schemeClr val="lt1"/>
                </a:solidFill>
              </a:defRPr>
            </a:lvl1pPr>
            <a:lvl2pPr lvl="1" algn="ctr">
              <a:lnSpc>
                <a:spcPct val="100000"/>
              </a:lnSpc>
              <a:spcBef>
                <a:spcPts val="0"/>
              </a:spcBef>
              <a:spcAft>
                <a:spcPts val="0"/>
              </a:spcAft>
              <a:buClr>
                <a:schemeClr val="lt1"/>
              </a:buClr>
              <a:buSzPts val="8000"/>
              <a:buNone/>
              <a:defRPr sz="8000">
                <a:solidFill>
                  <a:schemeClr val="lt1"/>
                </a:solidFill>
              </a:defRPr>
            </a:lvl2pPr>
            <a:lvl3pPr lvl="2" algn="ctr">
              <a:lnSpc>
                <a:spcPct val="100000"/>
              </a:lnSpc>
              <a:spcBef>
                <a:spcPts val="0"/>
              </a:spcBef>
              <a:spcAft>
                <a:spcPts val="0"/>
              </a:spcAft>
              <a:buClr>
                <a:schemeClr val="lt1"/>
              </a:buClr>
              <a:buSzPts val="8000"/>
              <a:buNone/>
              <a:defRPr sz="8000">
                <a:solidFill>
                  <a:schemeClr val="lt1"/>
                </a:solidFill>
              </a:defRPr>
            </a:lvl3pPr>
            <a:lvl4pPr lvl="3" algn="ctr">
              <a:lnSpc>
                <a:spcPct val="100000"/>
              </a:lnSpc>
              <a:spcBef>
                <a:spcPts val="0"/>
              </a:spcBef>
              <a:spcAft>
                <a:spcPts val="0"/>
              </a:spcAft>
              <a:buClr>
                <a:schemeClr val="lt1"/>
              </a:buClr>
              <a:buSzPts val="8000"/>
              <a:buNone/>
              <a:defRPr sz="8000">
                <a:solidFill>
                  <a:schemeClr val="lt1"/>
                </a:solidFill>
              </a:defRPr>
            </a:lvl4pPr>
            <a:lvl5pPr lvl="4" algn="ctr">
              <a:lnSpc>
                <a:spcPct val="100000"/>
              </a:lnSpc>
              <a:spcBef>
                <a:spcPts val="0"/>
              </a:spcBef>
              <a:spcAft>
                <a:spcPts val="0"/>
              </a:spcAft>
              <a:buClr>
                <a:schemeClr val="lt1"/>
              </a:buClr>
              <a:buSzPts val="8000"/>
              <a:buNone/>
              <a:defRPr sz="8000">
                <a:solidFill>
                  <a:schemeClr val="lt1"/>
                </a:solidFill>
              </a:defRPr>
            </a:lvl5pPr>
            <a:lvl6pPr lvl="5" algn="ctr">
              <a:lnSpc>
                <a:spcPct val="100000"/>
              </a:lnSpc>
              <a:spcBef>
                <a:spcPts val="0"/>
              </a:spcBef>
              <a:spcAft>
                <a:spcPts val="0"/>
              </a:spcAft>
              <a:buClr>
                <a:schemeClr val="lt1"/>
              </a:buClr>
              <a:buSzPts val="8000"/>
              <a:buNone/>
              <a:defRPr sz="8000">
                <a:solidFill>
                  <a:schemeClr val="lt1"/>
                </a:solidFill>
              </a:defRPr>
            </a:lvl6pPr>
            <a:lvl7pPr lvl="6" algn="ctr">
              <a:lnSpc>
                <a:spcPct val="100000"/>
              </a:lnSpc>
              <a:spcBef>
                <a:spcPts val="0"/>
              </a:spcBef>
              <a:spcAft>
                <a:spcPts val="0"/>
              </a:spcAft>
              <a:buClr>
                <a:schemeClr val="lt1"/>
              </a:buClr>
              <a:buSzPts val="8000"/>
              <a:buNone/>
              <a:defRPr sz="8000">
                <a:solidFill>
                  <a:schemeClr val="lt1"/>
                </a:solidFill>
              </a:defRPr>
            </a:lvl7pPr>
            <a:lvl8pPr lvl="7" algn="ctr">
              <a:lnSpc>
                <a:spcPct val="100000"/>
              </a:lnSpc>
              <a:spcBef>
                <a:spcPts val="0"/>
              </a:spcBef>
              <a:spcAft>
                <a:spcPts val="0"/>
              </a:spcAft>
              <a:buClr>
                <a:schemeClr val="lt1"/>
              </a:buClr>
              <a:buSzPts val="8000"/>
              <a:buNone/>
              <a:defRPr sz="8000">
                <a:solidFill>
                  <a:schemeClr val="lt1"/>
                </a:solidFill>
              </a:defRPr>
            </a:lvl8pPr>
            <a:lvl9pPr lvl="8" algn="ctr">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a:noFill/>
          <a:ln>
            <a:noFill/>
          </a:ln>
        </p:spPr>
        <p:txBody>
          <a:bodyPr spcFirstLastPara="1" wrap="square" lIns="91425" tIns="91425" rIns="91425" bIns="91425" anchor="t" anchorCtr="0">
            <a:normAutofit/>
          </a:bodyPr>
          <a:lstStyle>
            <a:lvl1pPr marL="457200" lvl="0" indent="-311150" algn="ctr">
              <a:lnSpc>
                <a:spcPct val="115000"/>
              </a:lnSpc>
              <a:spcBef>
                <a:spcPts val="0"/>
              </a:spcBef>
              <a:spcAft>
                <a:spcPts val="0"/>
              </a:spcAft>
              <a:buClr>
                <a:schemeClr val="lt1"/>
              </a:buClr>
              <a:buSzPts val="1300"/>
              <a:buChar char="●"/>
              <a:defRPr>
                <a:solidFill>
                  <a:schemeClr val="lt1"/>
                </a:solidFill>
              </a:defRPr>
            </a:lvl1pPr>
            <a:lvl2pPr marL="914400" lvl="1" indent="-298450" algn="ctr">
              <a:lnSpc>
                <a:spcPct val="115000"/>
              </a:lnSpc>
              <a:spcBef>
                <a:spcPts val="0"/>
              </a:spcBef>
              <a:spcAft>
                <a:spcPts val="0"/>
              </a:spcAft>
              <a:buClr>
                <a:schemeClr val="lt1"/>
              </a:buClr>
              <a:buSzPts val="1100"/>
              <a:buChar char="○"/>
              <a:defRPr>
                <a:solidFill>
                  <a:schemeClr val="lt1"/>
                </a:solidFill>
              </a:defRPr>
            </a:lvl2pPr>
            <a:lvl3pPr marL="1371600" lvl="2" indent="-298450" algn="ctr">
              <a:lnSpc>
                <a:spcPct val="115000"/>
              </a:lnSpc>
              <a:spcBef>
                <a:spcPts val="0"/>
              </a:spcBef>
              <a:spcAft>
                <a:spcPts val="0"/>
              </a:spcAft>
              <a:buClr>
                <a:schemeClr val="lt1"/>
              </a:buClr>
              <a:buSzPts val="1100"/>
              <a:buChar char="■"/>
              <a:defRPr>
                <a:solidFill>
                  <a:schemeClr val="lt1"/>
                </a:solidFill>
              </a:defRPr>
            </a:lvl3pPr>
            <a:lvl4pPr marL="1828800" lvl="3" indent="-298450" algn="ctr">
              <a:lnSpc>
                <a:spcPct val="115000"/>
              </a:lnSpc>
              <a:spcBef>
                <a:spcPts val="0"/>
              </a:spcBef>
              <a:spcAft>
                <a:spcPts val="0"/>
              </a:spcAft>
              <a:buClr>
                <a:schemeClr val="lt1"/>
              </a:buClr>
              <a:buSzPts val="1100"/>
              <a:buChar char="●"/>
              <a:defRPr>
                <a:solidFill>
                  <a:schemeClr val="lt1"/>
                </a:solidFill>
              </a:defRPr>
            </a:lvl4pPr>
            <a:lvl5pPr marL="2286000" lvl="4" indent="-298450" algn="ctr">
              <a:lnSpc>
                <a:spcPct val="115000"/>
              </a:lnSpc>
              <a:spcBef>
                <a:spcPts val="0"/>
              </a:spcBef>
              <a:spcAft>
                <a:spcPts val="0"/>
              </a:spcAft>
              <a:buClr>
                <a:schemeClr val="lt1"/>
              </a:buClr>
              <a:buSzPts val="1100"/>
              <a:buChar char="○"/>
              <a:defRPr>
                <a:solidFill>
                  <a:schemeClr val="lt1"/>
                </a:solidFill>
              </a:defRPr>
            </a:lvl5pPr>
            <a:lvl6pPr marL="2743200" lvl="5" indent="-298450" algn="ctr">
              <a:lnSpc>
                <a:spcPct val="115000"/>
              </a:lnSpc>
              <a:spcBef>
                <a:spcPts val="0"/>
              </a:spcBef>
              <a:spcAft>
                <a:spcPts val="0"/>
              </a:spcAft>
              <a:buClr>
                <a:schemeClr val="lt1"/>
              </a:buClr>
              <a:buSzPts val="1100"/>
              <a:buChar char="■"/>
              <a:defRPr>
                <a:solidFill>
                  <a:schemeClr val="lt1"/>
                </a:solidFill>
              </a:defRPr>
            </a:lvl6pPr>
            <a:lvl7pPr marL="3200400" lvl="6" indent="-298450" algn="ctr">
              <a:lnSpc>
                <a:spcPct val="115000"/>
              </a:lnSpc>
              <a:spcBef>
                <a:spcPts val="0"/>
              </a:spcBef>
              <a:spcAft>
                <a:spcPts val="0"/>
              </a:spcAft>
              <a:buClr>
                <a:schemeClr val="lt1"/>
              </a:buClr>
              <a:buSzPts val="1100"/>
              <a:buChar char="●"/>
              <a:defRPr>
                <a:solidFill>
                  <a:schemeClr val="lt1"/>
                </a:solidFill>
              </a:defRPr>
            </a:lvl7pPr>
            <a:lvl8pPr marL="3657600" lvl="7" indent="-298450" algn="ctr">
              <a:lnSpc>
                <a:spcPct val="115000"/>
              </a:lnSpc>
              <a:spcBef>
                <a:spcPts val="0"/>
              </a:spcBef>
              <a:spcAft>
                <a:spcPts val="0"/>
              </a:spcAft>
              <a:buClr>
                <a:schemeClr val="lt1"/>
              </a:buClr>
              <a:buSzPts val="1100"/>
              <a:buChar char="○"/>
              <a:defRPr>
                <a:solidFill>
                  <a:schemeClr val="lt1"/>
                </a:solidFill>
              </a:defRPr>
            </a:lvl8pPr>
            <a:lvl9pPr marL="4114800" lvl="8" indent="-298450" algn="ctr">
              <a:lnSpc>
                <a:spcPct val="115000"/>
              </a:lnSpc>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grpSp>
        <p:nvGrpSpPr>
          <p:cNvPr id="50" name="Google Shape;50;p3"/>
          <p:cNvGrpSpPr/>
          <p:nvPr/>
        </p:nvGrpSpPr>
        <p:grpSpPr>
          <a:xfrm>
            <a:off x="625966" y="299376"/>
            <a:ext cx="999312" cy="999312"/>
            <a:chOff x="348199" y="179450"/>
            <a:chExt cx="1116300" cy="1116300"/>
          </a:xfrm>
        </p:grpSpPr>
        <p:sp>
          <p:nvSpPr>
            <p:cNvPr id="51" name="Google Shape;51;p3"/>
            <p:cNvSpPr/>
            <p:nvPr/>
          </p:nvSpPr>
          <p:spPr>
            <a:xfrm rot="-5400000">
              <a:off x="574557" y="405788"/>
              <a:ext cx="663600" cy="663600"/>
            </a:xfrm>
            <a:prstGeom prst="pie">
              <a:avLst>
                <a:gd name="adj1" fmla="val 10792838"/>
                <a:gd name="adj2" fmla="val 16200000"/>
              </a:avLst>
            </a:prstGeom>
            <a:solidFill>
              <a:schemeClr val="dk2">
                <a:alpha val="11764"/>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3"/>
            <p:cNvSpPr/>
            <p:nvPr/>
          </p:nvSpPr>
          <p:spPr>
            <a:xfrm rot="-5400000">
              <a:off x="348199" y="179450"/>
              <a:ext cx="1116300" cy="1116300"/>
            </a:xfrm>
            <a:prstGeom prst="pie">
              <a:avLst>
                <a:gd name="adj1" fmla="val 10792838"/>
                <a:gd name="adj2" fmla="val 16200000"/>
              </a:avLst>
            </a:prstGeom>
            <a:solidFill>
              <a:schemeClr val="dk2">
                <a:alpha val="11764"/>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3" name="Google Shape;53;p3"/>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4" name="Google Shape;54;p3"/>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55" name="Google Shape;55;p3"/>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56"/>
        <p:cNvGrpSpPr/>
        <p:nvPr/>
      </p:nvGrpSpPr>
      <p:grpSpPr>
        <a:xfrm>
          <a:off x="0" y="0"/>
          <a:ext cx="0" cy="0"/>
          <a:chOff x="0" y="0"/>
          <a:chExt cx="0" cy="0"/>
        </a:xfrm>
      </p:grpSpPr>
      <p:grpSp>
        <p:nvGrpSpPr>
          <p:cNvPr id="57" name="Google Shape;57;p4"/>
          <p:cNvGrpSpPr/>
          <p:nvPr/>
        </p:nvGrpSpPr>
        <p:grpSpPr>
          <a:xfrm>
            <a:off x="146769" y="3406"/>
            <a:ext cx="1233214" cy="1384535"/>
            <a:chOff x="146769" y="3406"/>
            <a:chExt cx="1233214" cy="1384535"/>
          </a:xfrm>
        </p:grpSpPr>
        <p:grpSp>
          <p:nvGrpSpPr>
            <p:cNvPr id="58" name="Google Shape;58;p4"/>
            <p:cNvGrpSpPr/>
            <p:nvPr/>
          </p:nvGrpSpPr>
          <p:grpSpPr>
            <a:xfrm>
              <a:off x="1063183" y="3406"/>
              <a:ext cx="316800" cy="688513"/>
              <a:chOff x="1063183" y="3406"/>
              <a:chExt cx="316800" cy="688513"/>
            </a:xfrm>
          </p:grpSpPr>
          <p:sp>
            <p:nvSpPr>
              <p:cNvPr id="59" name="Google Shape;59;p4"/>
              <p:cNvSpPr/>
              <p:nvPr/>
            </p:nvSpPr>
            <p:spPr>
              <a:xfrm rot="10800000">
                <a:off x="1063183" y="3419"/>
                <a:ext cx="316800" cy="688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4"/>
              <p:cNvSpPr/>
              <p:nvPr/>
            </p:nvSpPr>
            <p:spPr>
              <a:xfrm rot="10800000">
                <a:off x="1063183" y="3406"/>
                <a:ext cx="316800" cy="340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 name="Google Shape;61;p4"/>
            <p:cNvGrpSpPr/>
            <p:nvPr/>
          </p:nvGrpSpPr>
          <p:grpSpPr>
            <a:xfrm>
              <a:off x="604976" y="3406"/>
              <a:ext cx="316800" cy="1036524"/>
              <a:chOff x="604976" y="3406"/>
              <a:chExt cx="316800" cy="1036524"/>
            </a:xfrm>
          </p:grpSpPr>
          <p:sp>
            <p:nvSpPr>
              <p:cNvPr id="62" name="Google Shape;62;p4"/>
              <p:cNvSpPr/>
              <p:nvPr/>
            </p:nvSpPr>
            <p:spPr>
              <a:xfrm rot="10800000">
                <a:off x="604976" y="3419"/>
                <a:ext cx="316800" cy="688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4"/>
              <p:cNvSpPr/>
              <p:nvPr/>
            </p:nvSpPr>
            <p:spPr>
              <a:xfrm rot="10800000">
                <a:off x="604976" y="3430"/>
                <a:ext cx="316800" cy="1036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4"/>
              <p:cNvSpPr/>
              <p:nvPr/>
            </p:nvSpPr>
            <p:spPr>
              <a:xfrm rot="10800000">
                <a:off x="604976" y="3406"/>
                <a:ext cx="316800" cy="340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 name="Google Shape;65;p4"/>
            <p:cNvGrpSpPr/>
            <p:nvPr/>
          </p:nvGrpSpPr>
          <p:grpSpPr>
            <a:xfrm>
              <a:off x="146769" y="3406"/>
              <a:ext cx="316800" cy="1384535"/>
              <a:chOff x="146769" y="3406"/>
              <a:chExt cx="316800" cy="1384535"/>
            </a:xfrm>
          </p:grpSpPr>
          <p:sp>
            <p:nvSpPr>
              <p:cNvPr id="66" name="Google Shape;66;p4"/>
              <p:cNvSpPr/>
              <p:nvPr/>
            </p:nvSpPr>
            <p:spPr>
              <a:xfrm rot="10800000">
                <a:off x="146769" y="3419"/>
                <a:ext cx="316800" cy="688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4"/>
              <p:cNvSpPr/>
              <p:nvPr/>
            </p:nvSpPr>
            <p:spPr>
              <a:xfrm rot="10800000">
                <a:off x="146769" y="3441"/>
                <a:ext cx="316800" cy="1384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4"/>
              <p:cNvSpPr/>
              <p:nvPr/>
            </p:nvSpPr>
            <p:spPr>
              <a:xfrm rot="10800000">
                <a:off x="146769" y="3430"/>
                <a:ext cx="316800" cy="1036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4"/>
              <p:cNvSpPr/>
              <p:nvPr/>
            </p:nvSpPr>
            <p:spPr>
              <a:xfrm rot="10800000">
                <a:off x="146769" y="3406"/>
                <a:ext cx="316800" cy="340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70" name="Google Shape;70;p4"/>
          <p:cNvGrpSpPr/>
          <p:nvPr/>
        </p:nvGrpSpPr>
        <p:grpSpPr>
          <a:xfrm>
            <a:off x="6775084" y="2904008"/>
            <a:ext cx="2186147" cy="2239500"/>
            <a:chOff x="6775084" y="2904008"/>
            <a:chExt cx="2186147" cy="2239500"/>
          </a:xfrm>
        </p:grpSpPr>
        <p:grpSp>
          <p:nvGrpSpPr>
            <p:cNvPr id="71" name="Google Shape;71;p4"/>
            <p:cNvGrpSpPr/>
            <p:nvPr/>
          </p:nvGrpSpPr>
          <p:grpSpPr>
            <a:xfrm>
              <a:off x="6775084" y="4253708"/>
              <a:ext cx="409500" cy="889800"/>
              <a:chOff x="6775084" y="4253708"/>
              <a:chExt cx="409500" cy="889800"/>
            </a:xfrm>
          </p:grpSpPr>
          <p:sp>
            <p:nvSpPr>
              <p:cNvPr id="72" name="Google Shape;72;p4"/>
              <p:cNvSpPr/>
              <p:nvPr/>
            </p:nvSpPr>
            <p:spPr>
              <a:xfrm>
                <a:off x="6775084" y="4253708"/>
                <a:ext cx="409500" cy="8898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4"/>
              <p:cNvSpPr/>
              <p:nvPr/>
            </p:nvSpPr>
            <p:spPr>
              <a:xfrm>
                <a:off x="6775084" y="4703408"/>
                <a:ext cx="409500" cy="4401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 name="Google Shape;74;p4"/>
            <p:cNvGrpSpPr/>
            <p:nvPr/>
          </p:nvGrpSpPr>
          <p:grpSpPr>
            <a:xfrm>
              <a:off x="7367299" y="3804008"/>
              <a:ext cx="409500" cy="1339500"/>
              <a:chOff x="7367299" y="3804008"/>
              <a:chExt cx="409500" cy="1339500"/>
            </a:xfrm>
          </p:grpSpPr>
          <p:sp>
            <p:nvSpPr>
              <p:cNvPr id="75" name="Google Shape;75;p4"/>
              <p:cNvSpPr/>
              <p:nvPr/>
            </p:nvSpPr>
            <p:spPr>
              <a:xfrm>
                <a:off x="7367299" y="4253708"/>
                <a:ext cx="409500" cy="8898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4"/>
              <p:cNvSpPr/>
              <p:nvPr/>
            </p:nvSpPr>
            <p:spPr>
              <a:xfrm>
                <a:off x="7367299" y="3804008"/>
                <a:ext cx="409500" cy="1339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4"/>
              <p:cNvSpPr/>
              <p:nvPr/>
            </p:nvSpPr>
            <p:spPr>
              <a:xfrm>
                <a:off x="7367299" y="4703408"/>
                <a:ext cx="409500" cy="4401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 name="Google Shape;78;p4"/>
            <p:cNvGrpSpPr/>
            <p:nvPr/>
          </p:nvGrpSpPr>
          <p:grpSpPr>
            <a:xfrm>
              <a:off x="7959516" y="3354008"/>
              <a:ext cx="409500" cy="1789500"/>
              <a:chOff x="7959516" y="3354008"/>
              <a:chExt cx="409500" cy="1789500"/>
            </a:xfrm>
          </p:grpSpPr>
          <p:sp>
            <p:nvSpPr>
              <p:cNvPr id="79" name="Google Shape;79;p4"/>
              <p:cNvSpPr/>
              <p:nvPr/>
            </p:nvSpPr>
            <p:spPr>
              <a:xfrm>
                <a:off x="7959516" y="4253708"/>
                <a:ext cx="409500" cy="8898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4"/>
              <p:cNvSpPr/>
              <p:nvPr/>
            </p:nvSpPr>
            <p:spPr>
              <a:xfrm>
                <a:off x="7959516" y="3354008"/>
                <a:ext cx="409500" cy="1789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4"/>
              <p:cNvSpPr/>
              <p:nvPr/>
            </p:nvSpPr>
            <p:spPr>
              <a:xfrm>
                <a:off x="7959516" y="3804008"/>
                <a:ext cx="409500" cy="1339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4"/>
              <p:cNvSpPr/>
              <p:nvPr/>
            </p:nvSpPr>
            <p:spPr>
              <a:xfrm>
                <a:off x="7959516" y="4703408"/>
                <a:ext cx="409500" cy="4401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 name="Google Shape;83;p4"/>
            <p:cNvGrpSpPr/>
            <p:nvPr/>
          </p:nvGrpSpPr>
          <p:grpSpPr>
            <a:xfrm>
              <a:off x="8551731" y="2904008"/>
              <a:ext cx="409500" cy="2239500"/>
              <a:chOff x="8551731" y="2904008"/>
              <a:chExt cx="409500" cy="2239500"/>
            </a:xfrm>
          </p:grpSpPr>
          <p:sp>
            <p:nvSpPr>
              <p:cNvPr id="84" name="Google Shape;84;p4"/>
              <p:cNvSpPr/>
              <p:nvPr/>
            </p:nvSpPr>
            <p:spPr>
              <a:xfrm>
                <a:off x="8551731" y="4253708"/>
                <a:ext cx="409500" cy="8898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4"/>
              <p:cNvSpPr/>
              <p:nvPr/>
            </p:nvSpPr>
            <p:spPr>
              <a:xfrm>
                <a:off x="8551731" y="3354008"/>
                <a:ext cx="409500" cy="1789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4"/>
              <p:cNvSpPr/>
              <p:nvPr/>
            </p:nvSpPr>
            <p:spPr>
              <a:xfrm>
                <a:off x="8551731" y="3804008"/>
                <a:ext cx="409500" cy="1339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4"/>
              <p:cNvSpPr/>
              <p:nvPr/>
            </p:nvSpPr>
            <p:spPr>
              <a:xfrm>
                <a:off x="8551731" y="2904008"/>
                <a:ext cx="409500" cy="2239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4"/>
              <p:cNvSpPr/>
              <p:nvPr/>
            </p:nvSpPr>
            <p:spPr>
              <a:xfrm>
                <a:off x="8551731" y="4703408"/>
                <a:ext cx="409500" cy="4401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89" name="Google Shape;89;p4"/>
          <p:cNvSpPr txBox="1">
            <a:spLocks noGrp="1"/>
          </p:cNvSpPr>
          <p:nvPr>
            <p:ph type="title"/>
          </p:nvPr>
        </p:nvSpPr>
        <p:spPr>
          <a:xfrm>
            <a:off x="824000" y="1613825"/>
            <a:ext cx="5857800" cy="18729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1764"/>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1764"/>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5" name="Google Shape;95;p5"/>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1764"/>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1764"/>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3" name="Google Shape;103;p6"/>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1764"/>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1764"/>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9" name="Google Shape;109;p7"/>
          <p:cNvSpPr txBox="1">
            <a:spLocks noGrp="1"/>
          </p:cNvSpPr>
          <p:nvPr>
            <p:ph type="title"/>
          </p:nvPr>
        </p:nvSpPr>
        <p:spPr>
          <a:xfrm>
            <a:off x="1303800" y="598575"/>
            <a:ext cx="3312000" cy="1590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255"/>
            <a:ext cx="2267380" cy="2601741"/>
            <a:chOff x="6790514" y="1255"/>
            <a:chExt cx="2267380" cy="2601741"/>
          </a:xfrm>
        </p:grpSpPr>
        <p:grpSp>
          <p:nvGrpSpPr>
            <p:cNvPr id="114" name="Google Shape;114;p8"/>
            <p:cNvGrpSpPr/>
            <p:nvPr/>
          </p:nvGrpSpPr>
          <p:grpSpPr>
            <a:xfrm>
              <a:off x="7067536" y="1255"/>
              <a:ext cx="1990358" cy="1990303"/>
              <a:chOff x="7067536" y="1255"/>
              <a:chExt cx="1990358" cy="1990303"/>
            </a:xfrm>
          </p:grpSpPr>
          <p:sp>
            <p:nvSpPr>
              <p:cNvPr id="115" name="Google Shape;115;p8"/>
              <p:cNvSpPr/>
              <p:nvPr/>
            </p:nvSpPr>
            <p:spPr>
              <a:xfrm rot="-8648551">
                <a:off x="7594313" y="527721"/>
                <a:ext cx="937226" cy="937226"/>
              </a:xfrm>
              <a:prstGeom prst="ellipse">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8"/>
              <p:cNvSpPr/>
              <p:nvPr/>
            </p:nvSpPr>
            <p:spPr>
              <a:xfrm rot="-8649154">
                <a:off x="7349891" y="283705"/>
                <a:ext cx="1425647" cy="1425404"/>
              </a:xfrm>
              <a:prstGeom prst="ellipse">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8" name="Google Shape;118;p8"/>
            <p:cNvGrpSpPr/>
            <p:nvPr/>
          </p:nvGrpSpPr>
          <p:grpSpPr>
            <a:xfrm>
              <a:off x="8207126" y="1807997"/>
              <a:ext cx="795000" cy="795000"/>
              <a:chOff x="8207126" y="1807997"/>
              <a:chExt cx="795000" cy="795000"/>
            </a:xfrm>
          </p:grpSpPr>
          <p:sp>
            <p:nvSpPr>
              <p:cNvPr id="119" name="Google Shape;119;p8"/>
              <p:cNvSpPr/>
              <p:nvPr/>
            </p:nvSpPr>
            <p:spPr>
              <a:xfrm rot="2152054">
                <a:off x="8319942" y="1920813"/>
                <a:ext cx="569367" cy="569367"/>
              </a:xfrm>
              <a:prstGeom prst="ellipse">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8"/>
              <p:cNvSpPr/>
              <p:nvPr/>
            </p:nvSpPr>
            <p:spPr>
              <a:xfrm rot="2150259">
                <a:off x="8408218" y="2008610"/>
                <a:ext cx="393004" cy="393004"/>
              </a:xfrm>
              <a:prstGeom prst="ellipse">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25" name="Google Shape;125;p8"/>
          <p:cNvSpPr txBox="1">
            <a:spLocks noGrp="1"/>
          </p:cNvSpPr>
          <p:nvPr>
            <p:ph type="title"/>
          </p:nvPr>
        </p:nvSpPr>
        <p:spPr>
          <a:xfrm>
            <a:off x="824000" y="763600"/>
            <a:ext cx="5857800" cy="35733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1764"/>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1764"/>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1" name="Google Shape;131;p9"/>
          <p:cNvSpPr txBox="1">
            <a:spLocks noGrp="1"/>
          </p:cNvSpPr>
          <p:nvPr>
            <p:ph type="title"/>
          </p:nvPr>
        </p:nvSpPr>
        <p:spPr>
          <a:xfrm>
            <a:off x="1303800" y="598575"/>
            <a:ext cx="3430500" cy="1990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1764"/>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1764"/>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9" name="Google Shape;139;p10"/>
          <p:cNvSpPr txBox="1">
            <a:spLocks noGrp="1"/>
          </p:cNvSpPr>
          <p:nvPr>
            <p:ph type="body" idx="1"/>
          </p:nvPr>
        </p:nvSpPr>
        <p:spPr>
          <a:xfrm>
            <a:off x="1303800" y="4138975"/>
            <a:ext cx="5843100" cy="534900"/>
          </a:xfrm>
          <a:prstGeom prst="rect">
            <a:avLst/>
          </a:prstGeom>
          <a:noFill/>
          <a:ln>
            <a:noFill/>
          </a:ln>
        </p:spPr>
        <p:txBody>
          <a:bodyPr spcFirstLastPara="1" wrap="square" lIns="91425" tIns="91425" rIns="91425" bIns="91425" anchor="t" anchorCtr="0">
            <a:normAutofit/>
          </a:bodyPr>
          <a:lstStyle>
            <a:lvl1pPr marL="457200" lvl="0" indent="-228600" algn="l">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1pPr>
            <a:lvl2pPr marR="0" lvl="1"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2pPr>
            <a:lvl3pPr marR="0" lvl="2"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3pPr>
            <a:lvl4pPr marR="0" lvl="3"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4pPr>
            <a:lvl5pPr marR="0" lvl="4"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5pPr>
            <a:lvl6pPr marR="0" lvl="5"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6pPr>
            <a:lvl7pPr marR="0" lvl="6"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7pPr>
            <a:lvl8pPr marR="0" lvl="7"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8pPr>
            <a:lvl9pPr marR="0" lvl="8"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11150" algn="l" rtl="0">
              <a:lnSpc>
                <a:spcPct val="115000"/>
              </a:lnSpc>
              <a:spcBef>
                <a:spcPts val="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1pPr>
            <a:lvl2pPr marL="914400" marR="0" lvl="1"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2pPr>
            <a:lvl3pPr marL="1371600" marR="0" lvl="2"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5pPr>
            <a:lvl6pPr marL="2743200" marR="0" lvl="5"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6pPr>
            <a:lvl7pPr marL="3200400" marR="0" lvl="6"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7pPr>
            <a:lvl8pPr marL="3657600" marR="0" lvl="7"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8pPr>
            <a:lvl9pPr marL="4114800" marR="0" lvl="8"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8.jpg"/></Relationships>
</file>

<file path=ppt/slides/_rels/slide4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jpg"/><Relationship Id="rId4" Type="http://schemas.openxmlformats.org/officeDocument/2006/relationships/image" Target="../media/image50.jp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59.png"/><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824000" y="1525463"/>
            <a:ext cx="4255500" cy="1872900"/>
          </a:xfrm>
          <a:prstGeom prst="rect">
            <a:avLst/>
          </a:prstGeom>
          <a:noFill/>
          <a:ln>
            <a:noFill/>
          </a:ln>
        </p:spPr>
        <p:txBody>
          <a:bodyPr spcFirstLastPara="1" wrap="square" lIns="91425" tIns="91425" rIns="91425" bIns="91425" anchor="ctr" anchorCtr="0">
            <a:normAutofit/>
          </a:bodyPr>
          <a:lstStyle/>
          <a:p>
            <a:pPr marL="0" lvl="0" indent="0" algn="l" rtl="0">
              <a:lnSpc>
                <a:spcPct val="100000"/>
              </a:lnSpc>
              <a:spcBef>
                <a:spcPts val="0"/>
              </a:spcBef>
              <a:spcAft>
                <a:spcPts val="0"/>
              </a:spcAft>
              <a:buSzPts val="3600"/>
              <a:buNone/>
            </a:pPr>
            <a:r>
              <a:rPr lang="en" sz="4600"/>
              <a:t>DermAI</a:t>
            </a:r>
            <a:endParaRPr sz="4600"/>
          </a:p>
        </p:txBody>
      </p:sp>
      <p:sp>
        <p:nvSpPr>
          <p:cNvPr id="278" name="Google Shape;278;p13"/>
          <p:cNvSpPr txBox="1">
            <a:spLocks noGrp="1"/>
          </p:cNvSpPr>
          <p:nvPr>
            <p:ph type="subTitle" idx="1"/>
          </p:nvPr>
        </p:nvSpPr>
        <p:spPr>
          <a:xfrm>
            <a:off x="824000" y="3204200"/>
            <a:ext cx="5106000" cy="1701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1600"/>
              <a:buNone/>
            </a:pPr>
            <a:r>
              <a:rPr lang="en"/>
              <a:t>Skin disease detection </a:t>
            </a:r>
            <a:endParaRPr/>
          </a:p>
          <a:p>
            <a:pPr marL="0" lvl="0" indent="0" algn="l" rtl="0">
              <a:lnSpc>
                <a:spcPct val="100000"/>
              </a:lnSpc>
              <a:spcBef>
                <a:spcPts val="0"/>
              </a:spcBef>
              <a:spcAft>
                <a:spcPts val="0"/>
              </a:spcAft>
              <a:buSzPts val="1600"/>
              <a:buNone/>
            </a:pPr>
            <a:endParaRPr/>
          </a:p>
          <a:p>
            <a:pPr marL="0" lvl="0" indent="0" algn="l" rtl="0">
              <a:lnSpc>
                <a:spcPct val="100000"/>
              </a:lnSpc>
              <a:spcBef>
                <a:spcPts val="0"/>
              </a:spcBef>
              <a:spcAft>
                <a:spcPts val="0"/>
              </a:spcAft>
              <a:buSzPts val="1600"/>
              <a:buNone/>
            </a:pPr>
            <a:endParaRPr/>
          </a:p>
          <a:p>
            <a:pPr marL="0" lvl="0" indent="0" algn="l" rtl="0">
              <a:lnSpc>
                <a:spcPct val="100000"/>
              </a:lnSpc>
              <a:spcBef>
                <a:spcPts val="0"/>
              </a:spcBef>
              <a:spcAft>
                <a:spcPts val="0"/>
              </a:spcAft>
              <a:buSzPts val="1600"/>
              <a:buNone/>
            </a:pPr>
            <a:r>
              <a:rPr lang="en"/>
              <a:t>Team Thunder Buddies Sprint 4</a:t>
            </a:r>
            <a:endParaRPr/>
          </a:p>
          <a:p>
            <a:pPr marL="0" lvl="0" indent="0" algn="l" rtl="0">
              <a:lnSpc>
                <a:spcPct val="100000"/>
              </a:lnSpc>
              <a:spcBef>
                <a:spcPts val="0"/>
              </a:spcBef>
              <a:spcAft>
                <a:spcPts val="0"/>
              </a:spcAft>
              <a:buSzPts val="1600"/>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22"/>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endParaRPr/>
          </a:p>
        </p:txBody>
      </p:sp>
      <p:pic>
        <p:nvPicPr>
          <p:cNvPr id="344" name="Google Shape;344;p22"/>
          <p:cNvPicPr preferRelativeResize="0"/>
          <p:nvPr/>
        </p:nvPicPr>
        <p:blipFill rotWithShape="1">
          <a:blip r:embed="rId3">
            <a:alphaModFix/>
          </a:blip>
          <a:srcRect/>
          <a:stretch/>
        </p:blipFill>
        <p:spPr>
          <a:xfrm>
            <a:off x="0" y="0"/>
            <a:ext cx="9144001" cy="52749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23"/>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endParaRPr/>
          </a:p>
        </p:txBody>
      </p:sp>
      <p:pic>
        <p:nvPicPr>
          <p:cNvPr id="350" name="Google Shape;350;p23"/>
          <p:cNvPicPr preferRelativeResize="0"/>
          <p:nvPr/>
        </p:nvPicPr>
        <p:blipFill rotWithShape="1">
          <a:blip r:embed="rId3">
            <a:alphaModFix/>
          </a:blip>
          <a:srcRect b="-250"/>
          <a:stretch/>
        </p:blipFill>
        <p:spPr>
          <a:xfrm>
            <a:off x="0" y="12725"/>
            <a:ext cx="9144002" cy="5143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24"/>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endParaRPr/>
          </a:p>
        </p:txBody>
      </p:sp>
      <p:pic>
        <p:nvPicPr>
          <p:cNvPr id="356" name="Google Shape;356;p24"/>
          <p:cNvPicPr preferRelativeResize="0"/>
          <p:nvPr/>
        </p:nvPicPr>
        <p:blipFill rotWithShape="1">
          <a:blip r:embed="rId3">
            <a:alphaModFix/>
          </a:blip>
          <a:srcRect/>
          <a:stretch/>
        </p:blipFill>
        <p:spPr>
          <a:xfrm>
            <a:off x="0" y="12925"/>
            <a:ext cx="9128942"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360"/>
        <p:cNvGrpSpPr/>
        <p:nvPr/>
      </p:nvGrpSpPr>
      <p:grpSpPr>
        <a:xfrm>
          <a:off x="0" y="0"/>
          <a:ext cx="0" cy="0"/>
          <a:chOff x="0" y="0"/>
          <a:chExt cx="0" cy="0"/>
        </a:xfrm>
      </p:grpSpPr>
      <p:sp>
        <p:nvSpPr>
          <p:cNvPr id="361" name="Google Shape;361;p25"/>
          <p:cNvSpPr txBox="1">
            <a:spLocks noGrp="1"/>
          </p:cNvSpPr>
          <p:nvPr>
            <p:ph type="title"/>
          </p:nvPr>
        </p:nvSpPr>
        <p:spPr>
          <a:xfrm>
            <a:off x="1303800" y="598575"/>
            <a:ext cx="6650737" cy="702401"/>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MVP (Minimum Viable Product)</a:t>
            </a:r>
            <a:endParaRPr/>
          </a:p>
        </p:txBody>
      </p:sp>
      <p:sp>
        <p:nvSpPr>
          <p:cNvPr id="362" name="Google Shape;362;p25"/>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rmAutofit/>
          </a:bodyPr>
          <a:lstStyle/>
          <a:p>
            <a:pPr marL="457200" lvl="0" indent="-349250" algn="just" rtl="0">
              <a:lnSpc>
                <a:spcPct val="150000"/>
              </a:lnSpc>
              <a:spcBef>
                <a:spcPts val="0"/>
              </a:spcBef>
              <a:spcAft>
                <a:spcPts val="0"/>
              </a:spcAft>
              <a:buSzPts val="1900"/>
              <a:buFont typeface="Times New Roman"/>
              <a:buChar char="●"/>
            </a:pPr>
            <a:r>
              <a:rPr lang="en" sz="1900">
                <a:latin typeface="Times New Roman"/>
                <a:ea typeface="Times New Roman"/>
                <a:cs typeface="Times New Roman"/>
                <a:sym typeface="Times New Roman"/>
              </a:rPr>
              <a:t>Registration and login page for authentication of user</a:t>
            </a:r>
            <a:endParaRPr sz="1900">
              <a:latin typeface="Times New Roman"/>
              <a:ea typeface="Times New Roman"/>
              <a:cs typeface="Times New Roman"/>
              <a:sym typeface="Times New Roman"/>
            </a:endParaRPr>
          </a:p>
          <a:p>
            <a:pPr marL="457200" lvl="0" indent="-349250" algn="just" rtl="0">
              <a:lnSpc>
                <a:spcPct val="150000"/>
              </a:lnSpc>
              <a:spcBef>
                <a:spcPts val="0"/>
              </a:spcBef>
              <a:spcAft>
                <a:spcPts val="0"/>
              </a:spcAft>
              <a:buSzPts val="1900"/>
              <a:buFont typeface="Times New Roman"/>
              <a:buChar char="●"/>
            </a:pPr>
            <a:r>
              <a:rPr lang="en" sz="1900">
                <a:latin typeface="Times New Roman"/>
                <a:ea typeface="Times New Roman"/>
                <a:cs typeface="Times New Roman"/>
                <a:sym typeface="Times New Roman"/>
              </a:rPr>
              <a:t>Upload of Affected Skin picture</a:t>
            </a:r>
            <a:endParaRPr sz="1900">
              <a:latin typeface="Times New Roman"/>
              <a:ea typeface="Times New Roman"/>
              <a:cs typeface="Times New Roman"/>
              <a:sym typeface="Times New Roman"/>
            </a:endParaRPr>
          </a:p>
          <a:p>
            <a:pPr marL="457200" lvl="0" indent="-349250" algn="just" rtl="0">
              <a:lnSpc>
                <a:spcPct val="150000"/>
              </a:lnSpc>
              <a:spcBef>
                <a:spcPts val="0"/>
              </a:spcBef>
              <a:spcAft>
                <a:spcPts val="0"/>
              </a:spcAft>
              <a:buSzPts val="1900"/>
              <a:buFont typeface="Times New Roman"/>
              <a:buChar char="●"/>
            </a:pPr>
            <a:r>
              <a:rPr lang="en" sz="1900">
                <a:latin typeface="Times New Roman"/>
                <a:ea typeface="Times New Roman"/>
                <a:cs typeface="Times New Roman"/>
                <a:sym typeface="Times New Roman"/>
              </a:rPr>
              <a:t>Analysis of the Picture and recognition of disease using AI </a:t>
            </a:r>
            <a:endParaRPr sz="1900">
              <a:latin typeface="Times New Roman"/>
              <a:ea typeface="Times New Roman"/>
              <a:cs typeface="Times New Roman"/>
              <a:sym typeface="Times New Roman"/>
            </a:endParaRPr>
          </a:p>
          <a:p>
            <a:pPr marL="457200" lvl="0" indent="-349250" algn="just" rtl="0">
              <a:lnSpc>
                <a:spcPct val="150000"/>
              </a:lnSpc>
              <a:spcBef>
                <a:spcPts val="0"/>
              </a:spcBef>
              <a:spcAft>
                <a:spcPts val="0"/>
              </a:spcAft>
              <a:buSzPts val="1900"/>
              <a:buFont typeface="Times New Roman"/>
              <a:buChar char="●"/>
            </a:pPr>
            <a:r>
              <a:rPr lang="en" sz="1900">
                <a:latin typeface="Times New Roman"/>
                <a:ea typeface="Times New Roman"/>
                <a:cs typeface="Times New Roman"/>
                <a:sym typeface="Times New Roman"/>
              </a:rPr>
              <a:t>User Information and detail of the skin disease</a:t>
            </a:r>
            <a:endParaRPr sz="1900">
              <a:latin typeface="Times New Roman"/>
              <a:ea typeface="Times New Roman"/>
              <a:cs typeface="Times New Roman"/>
              <a:sym typeface="Times New Roman"/>
            </a:endParaRPr>
          </a:p>
          <a:p>
            <a:pPr marL="0" lvl="0" indent="0" algn="l" rtl="0">
              <a:lnSpc>
                <a:spcPct val="115000"/>
              </a:lnSpc>
              <a:spcBef>
                <a:spcPts val="1200"/>
              </a:spcBef>
              <a:spcAft>
                <a:spcPts val="1200"/>
              </a:spcAft>
              <a:buSzPts val="1300"/>
              <a:buNone/>
            </a:pPr>
            <a:endParaRPr/>
          </a:p>
        </p:txBody>
      </p:sp>
      <p:sp>
        <p:nvSpPr>
          <p:cNvPr id="363" name="Google Shape;363;p25"/>
          <p:cNvSpPr/>
          <p:nvPr/>
        </p:nvSpPr>
        <p:spPr>
          <a:xfrm>
            <a:off x="8415454" y="315824"/>
            <a:ext cx="438921" cy="472195"/>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26"/>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Technologies and Tools - Frontend</a:t>
            </a:r>
            <a:endParaRPr/>
          </a:p>
        </p:txBody>
      </p:sp>
      <p:pic>
        <p:nvPicPr>
          <p:cNvPr id="369" name="Google Shape;369;p26"/>
          <p:cNvPicPr preferRelativeResize="0"/>
          <p:nvPr/>
        </p:nvPicPr>
        <p:blipFill rotWithShape="1">
          <a:blip r:embed="rId3">
            <a:alphaModFix/>
          </a:blip>
          <a:srcRect/>
          <a:stretch/>
        </p:blipFill>
        <p:spPr>
          <a:xfrm>
            <a:off x="727675" y="1287825"/>
            <a:ext cx="1814076" cy="1814076"/>
          </a:xfrm>
          <a:prstGeom prst="rect">
            <a:avLst/>
          </a:prstGeom>
          <a:noFill/>
          <a:ln>
            <a:noFill/>
          </a:ln>
        </p:spPr>
      </p:pic>
      <p:sp>
        <p:nvSpPr>
          <p:cNvPr id="370" name="Google Shape;370;p26"/>
          <p:cNvSpPr txBox="1"/>
          <p:nvPr/>
        </p:nvSpPr>
        <p:spPr>
          <a:xfrm>
            <a:off x="4342650" y="1906250"/>
            <a:ext cx="4275000" cy="188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dk2"/>
                </a:solidFill>
                <a:latin typeface="Nunito"/>
                <a:ea typeface="Nunito"/>
                <a:cs typeface="Nunito"/>
                <a:sym typeface="Nunito"/>
              </a:rPr>
              <a:t>Expo is react native wrapper which makes developing an mobile application faster and it does most of complex just by </a:t>
            </a:r>
            <a:r>
              <a:rPr lang="en" sz="1300" b="1" i="0" u="none" strike="noStrike" cap="none">
                <a:solidFill>
                  <a:schemeClr val="dk2"/>
                </a:solidFill>
                <a:latin typeface="Nunito"/>
                <a:ea typeface="Nunito"/>
                <a:cs typeface="Nunito"/>
                <a:sym typeface="Nunito"/>
              </a:rPr>
              <a:t>npx create-expo-app my-app. </a:t>
            </a:r>
            <a:endParaRPr sz="1300" b="0" i="0" u="none" strike="noStrike" cap="none">
              <a:solidFill>
                <a:schemeClr val="dk2"/>
              </a:solidFill>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7"/>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ct val="100000"/>
              <a:buNone/>
            </a:pPr>
            <a:r>
              <a:rPr lang="en"/>
              <a:t>Technologies and tools - Backend</a:t>
            </a:r>
            <a:endParaRPr/>
          </a:p>
          <a:p>
            <a:pPr marL="0" lvl="0" indent="0" algn="l" rtl="0">
              <a:lnSpc>
                <a:spcPct val="100000"/>
              </a:lnSpc>
              <a:spcBef>
                <a:spcPts val="0"/>
              </a:spcBef>
              <a:spcAft>
                <a:spcPts val="0"/>
              </a:spcAft>
              <a:buSzPct val="100000"/>
              <a:buNone/>
            </a:pPr>
            <a:endParaRPr/>
          </a:p>
        </p:txBody>
      </p:sp>
      <p:pic>
        <p:nvPicPr>
          <p:cNvPr id="376" name="Google Shape;376;p27"/>
          <p:cNvPicPr preferRelativeResize="0"/>
          <p:nvPr/>
        </p:nvPicPr>
        <p:blipFill rotWithShape="1">
          <a:blip r:embed="rId3">
            <a:alphaModFix/>
          </a:blip>
          <a:srcRect/>
          <a:stretch/>
        </p:blipFill>
        <p:spPr>
          <a:xfrm>
            <a:off x="1303800" y="1118625"/>
            <a:ext cx="2626924" cy="1611049"/>
          </a:xfrm>
          <a:prstGeom prst="rect">
            <a:avLst/>
          </a:prstGeom>
          <a:noFill/>
          <a:ln>
            <a:noFill/>
          </a:ln>
        </p:spPr>
      </p:pic>
      <p:pic>
        <p:nvPicPr>
          <p:cNvPr id="377" name="Google Shape;377;p27"/>
          <p:cNvPicPr preferRelativeResize="0"/>
          <p:nvPr/>
        </p:nvPicPr>
        <p:blipFill rotWithShape="1">
          <a:blip r:embed="rId4">
            <a:alphaModFix/>
          </a:blip>
          <a:srcRect/>
          <a:stretch/>
        </p:blipFill>
        <p:spPr>
          <a:xfrm>
            <a:off x="1082749" y="2821825"/>
            <a:ext cx="1630400" cy="2096077"/>
          </a:xfrm>
          <a:prstGeom prst="rect">
            <a:avLst/>
          </a:prstGeom>
          <a:noFill/>
          <a:ln>
            <a:noFill/>
          </a:ln>
        </p:spPr>
      </p:pic>
      <p:sp>
        <p:nvSpPr>
          <p:cNvPr id="378" name="Google Shape;378;p27"/>
          <p:cNvSpPr txBox="1"/>
          <p:nvPr/>
        </p:nvSpPr>
        <p:spPr>
          <a:xfrm>
            <a:off x="4861500" y="1883700"/>
            <a:ext cx="3812400" cy="1770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dk2"/>
                </a:solidFill>
                <a:latin typeface="Nunito"/>
                <a:ea typeface="Nunito"/>
                <a:cs typeface="Nunito"/>
                <a:sym typeface="Nunito"/>
              </a:rPr>
              <a:t>For backend both flask and node js has been used.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dk2"/>
                </a:solidFill>
                <a:latin typeface="Nunito"/>
                <a:ea typeface="Nunito"/>
                <a:cs typeface="Nunito"/>
                <a:sym typeface="Nunito"/>
              </a:rPr>
              <a:t>Flask is mainly to create a machine learning model api which is going to be connected via node js.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dk2"/>
                </a:solidFill>
                <a:latin typeface="Nunito"/>
                <a:ea typeface="Nunito"/>
                <a:cs typeface="Nunito"/>
                <a:sym typeface="Nunito"/>
              </a:rPr>
              <a:t> Node js is mainly used to do basic CRUD operations.</a:t>
            </a:r>
            <a:endParaRPr sz="1300" b="0" i="0" u="none" strike="noStrike" cap="none">
              <a:solidFill>
                <a:schemeClr val="dk2"/>
              </a:solidFill>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28"/>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Technologies and Tools - Backend</a:t>
            </a:r>
            <a:endParaRPr/>
          </a:p>
        </p:txBody>
      </p:sp>
      <p:pic>
        <p:nvPicPr>
          <p:cNvPr id="384" name="Google Shape;384;p28"/>
          <p:cNvPicPr preferRelativeResize="0"/>
          <p:nvPr/>
        </p:nvPicPr>
        <p:blipFill rotWithShape="1">
          <a:blip r:embed="rId3">
            <a:alphaModFix/>
          </a:blip>
          <a:srcRect/>
          <a:stretch/>
        </p:blipFill>
        <p:spPr>
          <a:xfrm>
            <a:off x="774525" y="1665625"/>
            <a:ext cx="2286000" cy="2286000"/>
          </a:xfrm>
          <a:prstGeom prst="rect">
            <a:avLst/>
          </a:prstGeom>
          <a:noFill/>
          <a:ln>
            <a:noFill/>
          </a:ln>
        </p:spPr>
      </p:pic>
      <p:sp>
        <p:nvSpPr>
          <p:cNvPr id="385" name="Google Shape;385;p28"/>
          <p:cNvSpPr txBox="1"/>
          <p:nvPr/>
        </p:nvSpPr>
        <p:spPr>
          <a:xfrm>
            <a:off x="4624650" y="1827300"/>
            <a:ext cx="3801300" cy="213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dk2"/>
                </a:solidFill>
                <a:latin typeface="Nunito"/>
                <a:ea typeface="Nunito"/>
                <a:cs typeface="Nunito"/>
                <a:sym typeface="Nunito"/>
              </a:rPr>
              <a:t>Tensorflow is a machine learning framework and it is used to build Image classification model. For this project, tensorflow is used to build skin disease classification model.</a:t>
            </a:r>
            <a:endParaRPr sz="1300" b="0" i="0" u="none" strike="noStrike" cap="none">
              <a:solidFill>
                <a:schemeClr val="dk2"/>
              </a:solidFill>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29"/>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111"/>
              <a:buNone/>
            </a:pPr>
            <a:r>
              <a:rPr lang="en"/>
              <a:t>Technologies and Tools </a:t>
            </a:r>
            <a:endParaRPr/>
          </a:p>
        </p:txBody>
      </p:sp>
      <p:pic>
        <p:nvPicPr>
          <p:cNvPr id="391" name="Google Shape;391;p29"/>
          <p:cNvPicPr preferRelativeResize="0"/>
          <p:nvPr/>
        </p:nvPicPr>
        <p:blipFill rotWithShape="1">
          <a:blip r:embed="rId3">
            <a:alphaModFix/>
          </a:blip>
          <a:srcRect/>
          <a:stretch/>
        </p:blipFill>
        <p:spPr>
          <a:xfrm>
            <a:off x="1088600" y="1197575"/>
            <a:ext cx="1836650" cy="1836650"/>
          </a:xfrm>
          <a:prstGeom prst="rect">
            <a:avLst/>
          </a:prstGeom>
          <a:noFill/>
          <a:ln>
            <a:noFill/>
          </a:ln>
        </p:spPr>
      </p:pic>
      <p:pic>
        <p:nvPicPr>
          <p:cNvPr id="392" name="Google Shape;392;p29"/>
          <p:cNvPicPr preferRelativeResize="0"/>
          <p:nvPr/>
        </p:nvPicPr>
        <p:blipFill rotWithShape="1">
          <a:blip r:embed="rId4">
            <a:alphaModFix/>
          </a:blip>
          <a:srcRect/>
          <a:stretch/>
        </p:blipFill>
        <p:spPr>
          <a:xfrm>
            <a:off x="1052950" y="2951425"/>
            <a:ext cx="1907948" cy="1907948"/>
          </a:xfrm>
          <a:prstGeom prst="rect">
            <a:avLst/>
          </a:prstGeom>
          <a:noFill/>
          <a:ln>
            <a:noFill/>
          </a:ln>
        </p:spPr>
      </p:pic>
      <p:pic>
        <p:nvPicPr>
          <p:cNvPr id="393" name="Google Shape;393;p29"/>
          <p:cNvPicPr preferRelativeResize="0"/>
          <p:nvPr/>
        </p:nvPicPr>
        <p:blipFill rotWithShape="1">
          <a:blip r:embed="rId5">
            <a:alphaModFix/>
          </a:blip>
          <a:srcRect/>
          <a:stretch/>
        </p:blipFill>
        <p:spPr>
          <a:xfrm>
            <a:off x="3113299" y="1750275"/>
            <a:ext cx="1714375" cy="1714375"/>
          </a:xfrm>
          <a:prstGeom prst="rect">
            <a:avLst/>
          </a:prstGeom>
          <a:noFill/>
          <a:ln>
            <a:noFill/>
          </a:ln>
        </p:spPr>
      </p:pic>
      <p:sp>
        <p:nvSpPr>
          <p:cNvPr id="394" name="Google Shape;394;p29"/>
          <p:cNvSpPr txBox="1"/>
          <p:nvPr/>
        </p:nvSpPr>
        <p:spPr>
          <a:xfrm>
            <a:off x="5177350" y="1917525"/>
            <a:ext cx="3688500" cy="250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dk2"/>
                </a:solidFill>
                <a:latin typeface="Nunito"/>
                <a:ea typeface="Nunito"/>
                <a:cs typeface="Nunito"/>
                <a:sym typeface="Nunito"/>
              </a:rPr>
              <a:t>Docker is used for containerizing dependencies which ensures portability, consistency and scalability.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dk2"/>
                </a:solidFill>
                <a:latin typeface="Nunito"/>
                <a:ea typeface="Nunito"/>
                <a:cs typeface="Nunito"/>
                <a:sym typeface="Nunito"/>
              </a:rPr>
              <a:t> Firebase is used for authentication and database where as digital ocean is used of running the backend code and run those apis on cloud then in local machine.</a:t>
            </a:r>
            <a:endParaRPr sz="1300" b="0" i="0" u="none" strike="noStrike" cap="none">
              <a:solidFill>
                <a:schemeClr val="dk2"/>
              </a:solidFill>
              <a:latin typeface="Nunito"/>
              <a:ea typeface="Nunito"/>
              <a:cs typeface="Nunito"/>
              <a:sym typeface="Nuni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0"/>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ct val="100000"/>
              <a:buNone/>
            </a:pPr>
            <a:r>
              <a:rPr lang="en"/>
              <a:t>Technologies and  Design Tools</a:t>
            </a:r>
            <a:endParaRPr/>
          </a:p>
          <a:p>
            <a:pPr marL="0" lvl="0" indent="0" algn="l" rtl="0">
              <a:lnSpc>
                <a:spcPct val="100000"/>
              </a:lnSpc>
              <a:spcBef>
                <a:spcPts val="0"/>
              </a:spcBef>
              <a:spcAft>
                <a:spcPts val="0"/>
              </a:spcAft>
              <a:buSzPct val="100000"/>
              <a:buNone/>
            </a:pPr>
            <a:endParaRPr/>
          </a:p>
        </p:txBody>
      </p:sp>
      <p:pic>
        <p:nvPicPr>
          <p:cNvPr id="400" name="Google Shape;400;p30"/>
          <p:cNvPicPr preferRelativeResize="0"/>
          <p:nvPr/>
        </p:nvPicPr>
        <p:blipFill rotWithShape="1">
          <a:blip r:embed="rId3">
            <a:alphaModFix/>
          </a:blip>
          <a:srcRect/>
          <a:stretch/>
        </p:blipFill>
        <p:spPr>
          <a:xfrm>
            <a:off x="1427000" y="1321650"/>
            <a:ext cx="1753850" cy="1753850"/>
          </a:xfrm>
          <a:prstGeom prst="rect">
            <a:avLst/>
          </a:prstGeom>
          <a:noFill/>
          <a:ln>
            <a:noFill/>
          </a:ln>
        </p:spPr>
      </p:pic>
      <p:pic>
        <p:nvPicPr>
          <p:cNvPr id="401" name="Google Shape;401;p30"/>
          <p:cNvPicPr preferRelativeResize="0"/>
          <p:nvPr/>
        </p:nvPicPr>
        <p:blipFill rotWithShape="1">
          <a:blip r:embed="rId4">
            <a:alphaModFix/>
          </a:blip>
          <a:srcRect/>
          <a:stretch/>
        </p:blipFill>
        <p:spPr>
          <a:xfrm>
            <a:off x="1694325" y="3532450"/>
            <a:ext cx="1219200" cy="1219200"/>
          </a:xfrm>
          <a:prstGeom prst="rect">
            <a:avLst/>
          </a:prstGeom>
          <a:noFill/>
          <a:ln>
            <a:noFill/>
          </a:ln>
        </p:spPr>
      </p:pic>
      <p:sp>
        <p:nvSpPr>
          <p:cNvPr id="402" name="Google Shape;402;p30"/>
          <p:cNvSpPr txBox="1"/>
          <p:nvPr/>
        </p:nvSpPr>
        <p:spPr>
          <a:xfrm>
            <a:off x="4297525" y="1612975"/>
            <a:ext cx="3812400" cy="197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dk2"/>
                </a:solidFill>
                <a:latin typeface="Nunito"/>
                <a:ea typeface="Nunito"/>
                <a:cs typeface="Nunito"/>
                <a:sym typeface="Nunito"/>
              </a:rPr>
              <a:t>Those 2 are the design tools and these are mainly used for design UI and for flowcharts.</a:t>
            </a:r>
            <a:endParaRPr sz="1300" b="0" i="0" u="none" strike="noStrike" cap="none">
              <a:solidFill>
                <a:schemeClr val="dk2"/>
              </a:solidFill>
              <a:latin typeface="Nunito"/>
              <a:ea typeface="Nunito"/>
              <a:cs typeface="Nunito"/>
              <a:sym typeface="Nunito"/>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dk2"/>
                </a:solidFill>
                <a:latin typeface="Nunito"/>
                <a:ea typeface="Nunito"/>
                <a:cs typeface="Nunito"/>
                <a:sym typeface="Nunito"/>
              </a:rPr>
              <a:t>Figma is used for UI design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dk2"/>
                </a:solidFill>
                <a:latin typeface="Nunito"/>
                <a:ea typeface="Nunito"/>
                <a:cs typeface="Nunito"/>
                <a:sym typeface="Nunito"/>
              </a:rPr>
              <a:t>Miro is used for designing charts.</a:t>
            </a:r>
            <a:endParaRPr sz="1300" b="0" i="0" u="none" strike="noStrike" cap="none">
              <a:solidFill>
                <a:schemeClr val="dk2"/>
              </a:solidFill>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6"/>
        <p:cNvGrpSpPr/>
        <p:nvPr/>
      </p:nvGrpSpPr>
      <p:grpSpPr>
        <a:xfrm>
          <a:off x="0" y="0"/>
          <a:ext cx="0" cy="0"/>
          <a:chOff x="0" y="0"/>
          <a:chExt cx="0" cy="0"/>
        </a:xfrm>
      </p:grpSpPr>
      <p:sp>
        <p:nvSpPr>
          <p:cNvPr id="407" name="Google Shape;407;p31"/>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Algorithms</a:t>
            </a:r>
            <a:endParaRPr/>
          </a:p>
        </p:txBody>
      </p:sp>
      <p:sp>
        <p:nvSpPr>
          <p:cNvPr id="408" name="Google Shape;408;p31"/>
          <p:cNvSpPr txBox="1">
            <a:spLocks noGrp="1"/>
          </p:cNvSpPr>
          <p:nvPr>
            <p:ph type="body" idx="1"/>
          </p:nvPr>
        </p:nvSpPr>
        <p:spPr>
          <a:xfrm>
            <a:off x="1303800" y="1274600"/>
            <a:ext cx="7030500" cy="3257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1200"/>
              </a:spcBef>
              <a:spcAft>
                <a:spcPts val="0"/>
              </a:spcAft>
              <a:buSzPts val="1300"/>
              <a:buNone/>
            </a:pPr>
            <a:r>
              <a:rPr lang="en" sz="1600" b="1">
                <a:latin typeface="Times New Roman"/>
                <a:ea typeface="Times New Roman"/>
                <a:cs typeface="Times New Roman"/>
                <a:sym typeface="Times New Roman"/>
              </a:rPr>
              <a:t>CNN Algorithms</a:t>
            </a:r>
            <a:r>
              <a:rPr lang="en" sz="1600">
                <a:latin typeface="Times New Roman"/>
                <a:ea typeface="Times New Roman"/>
                <a:cs typeface="Times New Roman"/>
                <a:sym typeface="Times New Roman"/>
              </a:rPr>
              <a:t>:</a:t>
            </a:r>
            <a:endParaRPr sz="1600">
              <a:latin typeface="Times New Roman"/>
              <a:ea typeface="Times New Roman"/>
              <a:cs typeface="Times New Roman"/>
              <a:sym typeface="Times New Roman"/>
            </a:endParaRPr>
          </a:p>
          <a:p>
            <a:pPr marL="457200" lvl="0" indent="-317500" algn="l" rtl="0">
              <a:lnSpc>
                <a:spcPct val="115000"/>
              </a:lnSpc>
              <a:spcBef>
                <a:spcPts val="1200"/>
              </a:spcBef>
              <a:spcAft>
                <a:spcPts val="0"/>
              </a:spcAft>
              <a:buClr>
                <a:srgbClr val="000000"/>
              </a:buClr>
              <a:buSzPts val="1400"/>
              <a:buFont typeface="Times New Roman"/>
              <a:buChar char="●"/>
            </a:pPr>
            <a:r>
              <a:rPr lang="en" sz="1600">
                <a:latin typeface="Times New Roman"/>
                <a:ea typeface="Times New Roman"/>
                <a:cs typeface="Times New Roman"/>
                <a:sym typeface="Times New Roman"/>
              </a:rPr>
              <a:t>CNNs uses layered architecture to process visual data, extracting features through filters for image recognition tasks.</a:t>
            </a:r>
            <a:endParaRPr sz="1600">
              <a:latin typeface="Times New Roman"/>
              <a:ea typeface="Times New Roman"/>
              <a:cs typeface="Times New Roman"/>
              <a:sym typeface="Times New Roman"/>
            </a:endParaRPr>
          </a:p>
          <a:p>
            <a:pPr marL="0" lvl="0" indent="0" algn="l" rtl="0">
              <a:lnSpc>
                <a:spcPct val="115000"/>
              </a:lnSpc>
              <a:spcBef>
                <a:spcPts val="1200"/>
              </a:spcBef>
              <a:spcAft>
                <a:spcPts val="0"/>
              </a:spcAft>
              <a:buSzPts val="1300"/>
              <a:buNone/>
            </a:pPr>
            <a:r>
              <a:rPr lang="en" sz="1600" b="1">
                <a:latin typeface="Times New Roman"/>
                <a:ea typeface="Times New Roman"/>
                <a:cs typeface="Times New Roman"/>
                <a:sym typeface="Times New Roman"/>
              </a:rPr>
              <a:t>EfficientNet:</a:t>
            </a:r>
            <a:endParaRPr sz="1600" b="1">
              <a:latin typeface="Times New Roman"/>
              <a:ea typeface="Times New Roman"/>
              <a:cs typeface="Times New Roman"/>
              <a:sym typeface="Times New Roman"/>
            </a:endParaRPr>
          </a:p>
          <a:p>
            <a:pPr marL="457200" lvl="0" indent="-317500" algn="l" rtl="0">
              <a:lnSpc>
                <a:spcPct val="115000"/>
              </a:lnSpc>
              <a:spcBef>
                <a:spcPts val="1200"/>
              </a:spcBef>
              <a:spcAft>
                <a:spcPts val="0"/>
              </a:spcAft>
              <a:buClr>
                <a:srgbClr val="000000"/>
              </a:buClr>
              <a:buSzPts val="1400"/>
              <a:buFont typeface="Times New Roman"/>
              <a:buChar char="●"/>
            </a:pPr>
            <a:r>
              <a:rPr lang="en" sz="1600">
                <a:latin typeface="Times New Roman"/>
                <a:ea typeface="Times New Roman"/>
                <a:cs typeface="Times New Roman"/>
                <a:sym typeface="Times New Roman"/>
              </a:rPr>
              <a:t>EfficientNet scales CNNs uniformly across width, depth, and resolution, enhancing efficiency and accuracy.</a:t>
            </a:r>
            <a:endParaRPr sz="1600">
              <a:latin typeface="Times New Roman"/>
              <a:ea typeface="Times New Roman"/>
              <a:cs typeface="Times New Roman"/>
              <a:sym typeface="Times New Roman"/>
            </a:endParaRPr>
          </a:p>
          <a:p>
            <a:pPr marL="0" lvl="0" indent="0" algn="l" rtl="0">
              <a:lnSpc>
                <a:spcPct val="115000"/>
              </a:lnSpc>
              <a:spcBef>
                <a:spcPts val="1200"/>
              </a:spcBef>
              <a:spcAft>
                <a:spcPts val="1200"/>
              </a:spcAft>
              <a:buSzPts val="1300"/>
              <a:buNone/>
            </a:pPr>
            <a:endParaRPr>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2"/>
        <p:cNvGrpSpPr/>
        <p:nvPr/>
      </p:nvGrpSpPr>
      <p:grpSpPr>
        <a:xfrm>
          <a:off x="0" y="0"/>
          <a:ext cx="0" cy="0"/>
          <a:chOff x="0" y="0"/>
          <a:chExt cx="0" cy="0"/>
        </a:xfrm>
      </p:grpSpPr>
      <p:sp>
        <p:nvSpPr>
          <p:cNvPr id="283" name="Google Shape;283;p14"/>
          <p:cNvSpPr txBox="1">
            <a:spLocks noGrp="1"/>
          </p:cNvSpPr>
          <p:nvPr>
            <p:ph type="title"/>
          </p:nvPr>
        </p:nvSpPr>
        <p:spPr>
          <a:xfrm>
            <a:off x="1236893" y="874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Agenda</a:t>
            </a:r>
            <a:endParaRPr/>
          </a:p>
        </p:txBody>
      </p:sp>
      <p:sp>
        <p:nvSpPr>
          <p:cNvPr id="284" name="Google Shape;284;p14"/>
          <p:cNvSpPr txBox="1">
            <a:spLocks noGrp="1"/>
          </p:cNvSpPr>
          <p:nvPr>
            <p:ph type="body" idx="1"/>
          </p:nvPr>
        </p:nvSpPr>
        <p:spPr>
          <a:xfrm>
            <a:off x="1236893" y="691375"/>
            <a:ext cx="7030500" cy="3978074"/>
          </a:xfrm>
          <a:prstGeom prst="rect">
            <a:avLst/>
          </a:prstGeom>
          <a:noFill/>
          <a:ln>
            <a:noFill/>
          </a:ln>
        </p:spPr>
        <p:txBody>
          <a:bodyPr spcFirstLastPara="1" wrap="square" lIns="91425" tIns="91425" rIns="91425" bIns="91425" anchor="t" anchorCtr="0">
            <a:normAutofit fontScale="92500" lnSpcReduction="20000"/>
          </a:bodyPr>
          <a:lstStyle/>
          <a:p>
            <a:pPr marL="457200" lvl="0" indent="-304456" algn="l" rtl="0">
              <a:lnSpc>
                <a:spcPct val="115000"/>
              </a:lnSpc>
              <a:spcBef>
                <a:spcPts val="0"/>
              </a:spcBef>
              <a:spcAft>
                <a:spcPts val="0"/>
              </a:spcAft>
              <a:buSzPct val="108108"/>
              <a:buChar char="●"/>
            </a:pPr>
            <a:r>
              <a:rPr lang="en">
                <a:latin typeface="Arial"/>
                <a:ea typeface="Arial"/>
                <a:cs typeface="Arial"/>
                <a:sym typeface="Arial"/>
              </a:rPr>
              <a:t>Team Members</a:t>
            </a:r>
            <a:endParaRPr>
              <a:latin typeface="Arial"/>
              <a:ea typeface="Arial"/>
              <a:cs typeface="Arial"/>
              <a:sym typeface="Arial"/>
            </a:endParaRPr>
          </a:p>
          <a:p>
            <a:pPr marL="457200" lvl="0" indent="-304456" algn="l" rtl="0">
              <a:lnSpc>
                <a:spcPct val="115000"/>
              </a:lnSpc>
              <a:spcBef>
                <a:spcPts val="0"/>
              </a:spcBef>
              <a:spcAft>
                <a:spcPts val="0"/>
              </a:spcAft>
              <a:buSzPct val="108108"/>
              <a:buChar char="●"/>
            </a:pPr>
            <a:r>
              <a:rPr lang="en">
                <a:latin typeface="Arial"/>
                <a:ea typeface="Arial"/>
                <a:cs typeface="Arial"/>
                <a:sym typeface="Arial"/>
              </a:rPr>
              <a:t>Improvement</a:t>
            </a:r>
            <a:endParaRPr>
              <a:latin typeface="Arial"/>
              <a:ea typeface="Arial"/>
              <a:cs typeface="Arial"/>
              <a:sym typeface="Arial"/>
            </a:endParaRPr>
          </a:p>
          <a:p>
            <a:pPr marL="457200" lvl="0" indent="-304456" algn="l" rtl="0">
              <a:lnSpc>
                <a:spcPct val="115000"/>
              </a:lnSpc>
              <a:spcBef>
                <a:spcPts val="0"/>
              </a:spcBef>
              <a:spcAft>
                <a:spcPts val="0"/>
              </a:spcAft>
              <a:buSzPct val="108108"/>
              <a:buChar char="●"/>
            </a:pPr>
            <a:r>
              <a:rPr lang="en">
                <a:latin typeface="Arial"/>
                <a:ea typeface="Arial"/>
                <a:cs typeface="Arial"/>
                <a:sym typeface="Arial"/>
              </a:rPr>
              <a:t>Project Description</a:t>
            </a:r>
            <a:endParaRPr>
              <a:latin typeface="Arial"/>
              <a:ea typeface="Arial"/>
              <a:cs typeface="Arial"/>
              <a:sym typeface="Arial"/>
            </a:endParaRPr>
          </a:p>
          <a:p>
            <a:pPr marL="457200" lvl="0" indent="-304456" algn="l" rtl="0">
              <a:lnSpc>
                <a:spcPct val="115000"/>
              </a:lnSpc>
              <a:spcBef>
                <a:spcPts val="0"/>
              </a:spcBef>
              <a:spcAft>
                <a:spcPts val="0"/>
              </a:spcAft>
              <a:buSzPct val="108108"/>
              <a:buChar char="●"/>
            </a:pPr>
            <a:r>
              <a:rPr lang="en">
                <a:latin typeface="Arial"/>
                <a:ea typeface="Arial"/>
                <a:cs typeface="Arial"/>
                <a:sym typeface="Arial"/>
              </a:rPr>
              <a:t>Teamwork agreement</a:t>
            </a:r>
            <a:endParaRPr>
              <a:latin typeface="Arial"/>
              <a:ea typeface="Arial"/>
              <a:cs typeface="Arial"/>
              <a:sym typeface="Arial"/>
            </a:endParaRPr>
          </a:p>
          <a:p>
            <a:pPr marL="457200" lvl="0" indent="-304456" algn="l" rtl="0">
              <a:lnSpc>
                <a:spcPct val="115000"/>
              </a:lnSpc>
              <a:spcBef>
                <a:spcPts val="0"/>
              </a:spcBef>
              <a:spcAft>
                <a:spcPts val="0"/>
              </a:spcAft>
              <a:buSzPct val="108108"/>
              <a:buChar char="●"/>
            </a:pPr>
            <a:r>
              <a:rPr lang="en">
                <a:latin typeface="Arial"/>
                <a:ea typeface="Arial"/>
                <a:cs typeface="Arial"/>
                <a:sym typeface="Arial"/>
              </a:rPr>
              <a:t>Personas</a:t>
            </a:r>
            <a:endParaRPr>
              <a:latin typeface="Arial"/>
              <a:ea typeface="Arial"/>
              <a:cs typeface="Arial"/>
              <a:sym typeface="Arial"/>
            </a:endParaRPr>
          </a:p>
          <a:p>
            <a:pPr marL="457200" lvl="0" indent="-304456" algn="l" rtl="0">
              <a:lnSpc>
                <a:spcPct val="115000"/>
              </a:lnSpc>
              <a:spcBef>
                <a:spcPts val="0"/>
              </a:spcBef>
              <a:spcAft>
                <a:spcPts val="0"/>
              </a:spcAft>
              <a:buSzPct val="108108"/>
              <a:buChar char="●"/>
            </a:pPr>
            <a:r>
              <a:rPr lang="en">
                <a:latin typeface="Arial"/>
                <a:ea typeface="Arial"/>
                <a:cs typeface="Arial"/>
                <a:sym typeface="Arial"/>
              </a:rPr>
              <a:t>MVP</a:t>
            </a:r>
            <a:endParaRPr>
              <a:latin typeface="Arial"/>
              <a:ea typeface="Arial"/>
              <a:cs typeface="Arial"/>
              <a:sym typeface="Arial"/>
            </a:endParaRPr>
          </a:p>
          <a:p>
            <a:pPr marL="457200" lvl="0" indent="-304456" algn="l" rtl="0">
              <a:lnSpc>
                <a:spcPct val="115000"/>
              </a:lnSpc>
              <a:spcBef>
                <a:spcPts val="0"/>
              </a:spcBef>
              <a:spcAft>
                <a:spcPts val="0"/>
              </a:spcAft>
              <a:buSzPct val="108108"/>
              <a:buChar char="●"/>
            </a:pPr>
            <a:r>
              <a:rPr lang="en">
                <a:latin typeface="Arial"/>
                <a:ea typeface="Arial"/>
                <a:cs typeface="Arial"/>
                <a:sym typeface="Arial"/>
              </a:rPr>
              <a:t>Technologies</a:t>
            </a:r>
            <a:endParaRPr>
              <a:latin typeface="Arial"/>
              <a:ea typeface="Arial"/>
              <a:cs typeface="Arial"/>
              <a:sym typeface="Arial"/>
            </a:endParaRPr>
          </a:p>
          <a:p>
            <a:pPr marL="457200" lvl="0" indent="-304456" algn="l" rtl="0">
              <a:lnSpc>
                <a:spcPct val="115000"/>
              </a:lnSpc>
              <a:spcBef>
                <a:spcPts val="0"/>
              </a:spcBef>
              <a:spcAft>
                <a:spcPts val="0"/>
              </a:spcAft>
              <a:buSzPct val="108108"/>
              <a:buChar char="●"/>
            </a:pPr>
            <a:r>
              <a:rPr lang="en">
                <a:latin typeface="Arial"/>
                <a:ea typeface="Arial"/>
                <a:cs typeface="Arial"/>
                <a:sym typeface="Arial"/>
              </a:rPr>
              <a:t>Algorithms</a:t>
            </a:r>
            <a:endParaRPr>
              <a:latin typeface="Arial"/>
              <a:ea typeface="Arial"/>
              <a:cs typeface="Arial"/>
              <a:sym typeface="Arial"/>
            </a:endParaRPr>
          </a:p>
          <a:p>
            <a:pPr marL="457200" lvl="0" indent="-304456" algn="l" rtl="0">
              <a:lnSpc>
                <a:spcPct val="115000"/>
              </a:lnSpc>
              <a:spcBef>
                <a:spcPts val="0"/>
              </a:spcBef>
              <a:spcAft>
                <a:spcPts val="0"/>
              </a:spcAft>
              <a:buSzPct val="108108"/>
              <a:buChar char="●"/>
            </a:pPr>
            <a:r>
              <a:rPr lang="en">
                <a:latin typeface="Arial"/>
                <a:ea typeface="Arial"/>
                <a:cs typeface="Arial"/>
                <a:sym typeface="Arial"/>
              </a:rPr>
              <a:t>Diagrams</a:t>
            </a:r>
            <a:endParaRPr/>
          </a:p>
          <a:p>
            <a:pPr marL="457200" lvl="0" indent="-304456" algn="l" rtl="0">
              <a:lnSpc>
                <a:spcPct val="115000"/>
              </a:lnSpc>
              <a:spcBef>
                <a:spcPts val="0"/>
              </a:spcBef>
              <a:spcAft>
                <a:spcPts val="0"/>
              </a:spcAft>
              <a:buSzPct val="108108"/>
              <a:buChar char="●"/>
            </a:pPr>
            <a:r>
              <a:rPr lang="en">
                <a:latin typeface="Arial"/>
                <a:ea typeface="Arial"/>
                <a:cs typeface="Arial"/>
                <a:sym typeface="Arial"/>
              </a:rPr>
              <a:t>Sprint 3 recap</a:t>
            </a:r>
            <a:endParaRPr/>
          </a:p>
          <a:p>
            <a:pPr marL="457200" lvl="0" indent="-304457" algn="l" rtl="0">
              <a:lnSpc>
                <a:spcPct val="115000"/>
              </a:lnSpc>
              <a:spcBef>
                <a:spcPts val="0"/>
              </a:spcBef>
              <a:spcAft>
                <a:spcPts val="0"/>
              </a:spcAft>
              <a:buSzPct val="108108"/>
              <a:buChar char="●"/>
            </a:pPr>
            <a:r>
              <a:rPr lang="en">
                <a:latin typeface="Arial"/>
                <a:ea typeface="Arial"/>
                <a:cs typeface="Arial"/>
                <a:sym typeface="Arial"/>
              </a:rPr>
              <a:t>Product Backlog(</a:t>
            </a:r>
            <a:r>
              <a:rPr lang="en" b="0" i="0">
                <a:solidFill>
                  <a:srgbClr val="000000"/>
                </a:solidFill>
                <a:highlight>
                  <a:srgbClr val="FFFFFF"/>
                </a:highlight>
                <a:latin typeface="Arial"/>
                <a:ea typeface="Arial"/>
                <a:cs typeface="Arial"/>
                <a:sym typeface="Arial"/>
              </a:rPr>
              <a:t>All the Users Stories or Tasks)</a:t>
            </a:r>
            <a:endParaRPr b="0" i="0">
              <a:solidFill>
                <a:srgbClr val="000000"/>
              </a:solidFill>
              <a:highlight>
                <a:srgbClr val="FFFFFF"/>
              </a:highlight>
              <a:latin typeface="Arial"/>
              <a:ea typeface="Arial"/>
              <a:cs typeface="Arial"/>
              <a:sym typeface="Arial"/>
            </a:endParaRPr>
          </a:p>
          <a:p>
            <a:pPr marL="457200" lvl="0" indent="-298767" algn="l" rtl="0">
              <a:lnSpc>
                <a:spcPct val="115000"/>
              </a:lnSpc>
              <a:spcBef>
                <a:spcPts val="0"/>
              </a:spcBef>
              <a:spcAft>
                <a:spcPts val="0"/>
              </a:spcAft>
              <a:buClr>
                <a:srgbClr val="000000"/>
              </a:buClr>
              <a:buSzPct val="100000"/>
              <a:buFont typeface="Arial"/>
              <a:buChar char="●"/>
            </a:pPr>
            <a:r>
              <a:rPr lang="en">
                <a:solidFill>
                  <a:srgbClr val="000000"/>
                </a:solidFill>
                <a:highlight>
                  <a:srgbClr val="FFFFFF"/>
                </a:highlight>
                <a:latin typeface="Arial"/>
                <a:ea typeface="Arial"/>
                <a:cs typeface="Arial"/>
                <a:sym typeface="Arial"/>
              </a:rPr>
              <a:t>Sprint Summary(2 and 3)</a:t>
            </a:r>
            <a:endParaRPr>
              <a:solidFill>
                <a:srgbClr val="000000"/>
              </a:solidFill>
              <a:highlight>
                <a:srgbClr val="FFFFFF"/>
              </a:highlight>
              <a:latin typeface="Arial"/>
              <a:ea typeface="Arial"/>
              <a:cs typeface="Arial"/>
              <a:sym typeface="Arial"/>
            </a:endParaRPr>
          </a:p>
          <a:p>
            <a:pPr marL="457200" lvl="0" indent="-304457" algn="l" rtl="0">
              <a:lnSpc>
                <a:spcPct val="115000"/>
              </a:lnSpc>
              <a:spcBef>
                <a:spcPts val="0"/>
              </a:spcBef>
              <a:spcAft>
                <a:spcPts val="0"/>
              </a:spcAft>
              <a:buSzPct val="108108"/>
              <a:buChar char="●"/>
            </a:pPr>
            <a:r>
              <a:rPr lang="en" i="0">
                <a:solidFill>
                  <a:srgbClr val="000000"/>
                </a:solidFill>
                <a:highlight>
                  <a:srgbClr val="FFFFFF"/>
                </a:highlight>
                <a:latin typeface="Arial"/>
                <a:ea typeface="Arial"/>
                <a:cs typeface="Arial"/>
                <a:sym typeface="Arial"/>
              </a:rPr>
              <a:t>Sprint </a:t>
            </a:r>
            <a:r>
              <a:rPr lang="en">
                <a:solidFill>
                  <a:srgbClr val="000000"/>
                </a:solidFill>
                <a:highlight>
                  <a:srgbClr val="FFFFFF"/>
                </a:highlight>
                <a:latin typeface="Arial"/>
                <a:ea typeface="Arial"/>
                <a:cs typeface="Arial"/>
                <a:sym typeface="Arial"/>
              </a:rPr>
              <a:t>4</a:t>
            </a:r>
            <a:r>
              <a:rPr lang="en" i="0">
                <a:solidFill>
                  <a:srgbClr val="000000"/>
                </a:solidFill>
                <a:highlight>
                  <a:srgbClr val="FFFFFF"/>
                </a:highlight>
                <a:latin typeface="Arial"/>
                <a:ea typeface="Arial"/>
                <a:cs typeface="Arial"/>
                <a:sym typeface="Arial"/>
              </a:rPr>
              <a:t> Backlog</a:t>
            </a:r>
            <a:r>
              <a:rPr lang="en" b="0" i="0">
                <a:solidFill>
                  <a:srgbClr val="000000"/>
                </a:solidFill>
                <a:highlight>
                  <a:srgbClr val="FFFFFF"/>
                </a:highlight>
                <a:latin typeface="Arial"/>
                <a:ea typeface="Arial"/>
                <a:cs typeface="Arial"/>
                <a:sym typeface="Arial"/>
              </a:rPr>
              <a:t> (Stories or tasks committed)</a:t>
            </a:r>
            <a:endParaRPr b="0" i="0">
              <a:solidFill>
                <a:srgbClr val="000000"/>
              </a:solidFill>
              <a:highlight>
                <a:srgbClr val="FFFFFF"/>
              </a:highlight>
              <a:latin typeface="Arial"/>
              <a:ea typeface="Arial"/>
              <a:cs typeface="Arial"/>
              <a:sym typeface="Arial"/>
            </a:endParaRPr>
          </a:p>
          <a:p>
            <a:pPr marL="457200" lvl="0" indent="-298767" algn="l" rtl="0">
              <a:lnSpc>
                <a:spcPct val="115000"/>
              </a:lnSpc>
              <a:spcBef>
                <a:spcPts val="0"/>
              </a:spcBef>
              <a:spcAft>
                <a:spcPts val="0"/>
              </a:spcAft>
              <a:buClr>
                <a:srgbClr val="000000"/>
              </a:buClr>
              <a:buSzPct val="100000"/>
              <a:buFont typeface="Arial"/>
              <a:buChar char="●"/>
            </a:pPr>
            <a:r>
              <a:rPr lang="en">
                <a:solidFill>
                  <a:srgbClr val="000000"/>
                </a:solidFill>
                <a:highlight>
                  <a:srgbClr val="FFFFFF"/>
                </a:highlight>
                <a:latin typeface="Arial"/>
                <a:ea typeface="Arial"/>
                <a:cs typeface="Arial"/>
                <a:sym typeface="Arial"/>
              </a:rPr>
              <a:t>Test cases</a:t>
            </a:r>
            <a:endParaRPr>
              <a:solidFill>
                <a:srgbClr val="000000"/>
              </a:solidFill>
              <a:highlight>
                <a:srgbClr val="FFFFFF"/>
              </a:highlight>
              <a:latin typeface="Arial"/>
              <a:ea typeface="Arial"/>
              <a:cs typeface="Arial"/>
              <a:sym typeface="Arial"/>
            </a:endParaRPr>
          </a:p>
          <a:p>
            <a:pPr marL="457200" lvl="0" indent="-304456" algn="l" rtl="0">
              <a:lnSpc>
                <a:spcPct val="115000"/>
              </a:lnSpc>
              <a:spcBef>
                <a:spcPts val="0"/>
              </a:spcBef>
              <a:spcAft>
                <a:spcPts val="0"/>
              </a:spcAft>
              <a:buSzPct val="108108"/>
              <a:buChar char="●"/>
            </a:pPr>
            <a:r>
              <a:rPr lang="en">
                <a:latin typeface="Arial"/>
                <a:ea typeface="Arial"/>
                <a:cs typeface="Arial"/>
                <a:sym typeface="Arial"/>
              </a:rPr>
              <a:t>Metrics(Historical velocity)</a:t>
            </a:r>
            <a:endParaRPr>
              <a:latin typeface="Arial"/>
              <a:ea typeface="Arial"/>
              <a:cs typeface="Arial"/>
              <a:sym typeface="Arial"/>
            </a:endParaRPr>
          </a:p>
          <a:p>
            <a:pPr marL="457200" lvl="0" indent="-304456" algn="l" rtl="0">
              <a:lnSpc>
                <a:spcPct val="115000"/>
              </a:lnSpc>
              <a:spcBef>
                <a:spcPts val="0"/>
              </a:spcBef>
              <a:spcAft>
                <a:spcPts val="0"/>
              </a:spcAft>
              <a:buSzPct val="108108"/>
              <a:buChar char="●"/>
            </a:pPr>
            <a:r>
              <a:rPr lang="en">
                <a:latin typeface="Arial"/>
                <a:ea typeface="Arial"/>
                <a:cs typeface="Arial"/>
                <a:sym typeface="Arial"/>
              </a:rPr>
              <a:t>Retrospective</a:t>
            </a:r>
            <a:endParaRPr>
              <a:latin typeface="Arial"/>
              <a:ea typeface="Arial"/>
              <a:cs typeface="Arial"/>
              <a:sym typeface="Arial"/>
            </a:endParaRPr>
          </a:p>
          <a:p>
            <a:pPr marL="457200" lvl="0" indent="-304456" algn="l" rtl="0">
              <a:lnSpc>
                <a:spcPct val="115000"/>
              </a:lnSpc>
              <a:spcBef>
                <a:spcPts val="0"/>
              </a:spcBef>
              <a:spcAft>
                <a:spcPts val="0"/>
              </a:spcAft>
              <a:buSzPct val="108108"/>
              <a:buChar char="●"/>
            </a:pPr>
            <a:r>
              <a:rPr lang="en">
                <a:latin typeface="Arial"/>
                <a:ea typeface="Arial"/>
                <a:cs typeface="Arial"/>
                <a:sym typeface="Arial"/>
              </a:rPr>
              <a:t>Sprint 4(</a:t>
            </a:r>
            <a:r>
              <a:rPr lang="en" b="0" i="0" u="none" strike="noStrike">
                <a:solidFill>
                  <a:srgbClr val="000000"/>
                </a:solidFill>
                <a:highlight>
                  <a:srgbClr val="FFFFFF"/>
                </a:highlight>
                <a:latin typeface="Arial"/>
                <a:ea typeface="Arial"/>
                <a:cs typeface="Arial"/>
                <a:sym typeface="Arial"/>
              </a:rPr>
              <a:t>Stories planned and committed for Sprint 4</a:t>
            </a:r>
            <a:r>
              <a:rPr lang="en" u="none" strike="noStrike">
                <a:solidFill>
                  <a:srgbClr val="000000"/>
                </a:solidFill>
                <a:highlight>
                  <a:srgbClr val="FFFFFF"/>
                </a:highlight>
                <a:latin typeface="Arial"/>
                <a:ea typeface="Arial"/>
                <a:cs typeface="Arial"/>
                <a:sym typeface="Arial"/>
              </a:rPr>
              <a:t>)</a:t>
            </a:r>
            <a:endParaRPr>
              <a:latin typeface="Arial"/>
              <a:ea typeface="Arial"/>
              <a:cs typeface="Arial"/>
              <a:sym typeface="Arial"/>
            </a:endParaRPr>
          </a:p>
          <a:p>
            <a:pPr marL="457200" lvl="0" indent="-304456" algn="l" rtl="0">
              <a:lnSpc>
                <a:spcPct val="115000"/>
              </a:lnSpc>
              <a:spcBef>
                <a:spcPts val="0"/>
              </a:spcBef>
              <a:spcAft>
                <a:spcPts val="0"/>
              </a:spcAft>
              <a:buSzPct val="108108"/>
              <a:buChar char="●"/>
            </a:pPr>
            <a:r>
              <a:rPr lang="en">
                <a:latin typeface="Arial"/>
                <a:ea typeface="Arial"/>
                <a:cs typeface="Arial"/>
                <a:sym typeface="Arial"/>
              </a:rPr>
              <a:t>Project demo (Application Screenshots)</a:t>
            </a:r>
            <a:endParaRPr/>
          </a:p>
          <a:p>
            <a:pPr marL="457200" lvl="0" indent="-304456" algn="l" rtl="0">
              <a:lnSpc>
                <a:spcPct val="115000"/>
              </a:lnSpc>
              <a:spcBef>
                <a:spcPts val="0"/>
              </a:spcBef>
              <a:spcAft>
                <a:spcPts val="0"/>
              </a:spcAft>
              <a:buSzPct val="108108"/>
              <a:buChar char="●"/>
            </a:pPr>
            <a:r>
              <a:rPr lang="en">
                <a:latin typeface="Arial"/>
                <a:ea typeface="Arial"/>
                <a:cs typeface="Arial"/>
                <a:sym typeface="Arial"/>
              </a:rPr>
              <a:t>Code snippets</a:t>
            </a:r>
            <a:endParaRPr>
              <a:latin typeface="Arial"/>
              <a:ea typeface="Arial"/>
              <a:cs typeface="Arial"/>
              <a:sym typeface="Arial"/>
            </a:endParaRPr>
          </a:p>
          <a:p>
            <a:pPr marL="457200" lvl="0" indent="-304456" algn="l" rtl="0">
              <a:lnSpc>
                <a:spcPct val="115000"/>
              </a:lnSpc>
              <a:spcBef>
                <a:spcPts val="0"/>
              </a:spcBef>
              <a:spcAft>
                <a:spcPts val="0"/>
              </a:spcAft>
              <a:buSzPct val="108108"/>
              <a:buChar char="●"/>
            </a:pPr>
            <a:r>
              <a:rPr lang="en">
                <a:latin typeface="Arial"/>
                <a:ea typeface="Arial"/>
                <a:cs typeface="Arial"/>
                <a:sym typeface="Arial"/>
              </a:rPr>
              <a:t>Demo Video of application</a:t>
            </a:r>
            <a:endParaRPr/>
          </a:p>
          <a:p>
            <a:pPr marL="457200" lvl="0" indent="-304457" algn="l" rtl="0">
              <a:lnSpc>
                <a:spcPct val="115000"/>
              </a:lnSpc>
              <a:spcBef>
                <a:spcPts val="0"/>
              </a:spcBef>
              <a:spcAft>
                <a:spcPts val="0"/>
              </a:spcAft>
              <a:buSzPct val="108108"/>
              <a:buChar char="●"/>
            </a:pPr>
            <a:r>
              <a:rPr lang="en">
                <a:latin typeface="Arial"/>
                <a:ea typeface="Arial"/>
                <a:cs typeface="Arial"/>
                <a:sym typeface="Arial"/>
              </a:rPr>
              <a:t>Github link</a:t>
            </a:r>
            <a:endParaRPr b="1">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412"/>
        <p:cNvGrpSpPr/>
        <p:nvPr/>
      </p:nvGrpSpPr>
      <p:grpSpPr>
        <a:xfrm>
          <a:off x="0" y="0"/>
          <a:ext cx="0" cy="0"/>
          <a:chOff x="0" y="0"/>
          <a:chExt cx="0" cy="0"/>
        </a:xfrm>
      </p:grpSpPr>
      <p:sp>
        <p:nvSpPr>
          <p:cNvPr id="413" name="Google Shape;413;p32"/>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Pseudo Code: ML</a:t>
            </a:r>
            <a:endParaRPr/>
          </a:p>
        </p:txBody>
      </p:sp>
      <p:pic>
        <p:nvPicPr>
          <p:cNvPr id="414" name="Google Shape;414;p32"/>
          <p:cNvPicPr preferRelativeResize="0"/>
          <p:nvPr/>
        </p:nvPicPr>
        <p:blipFill rotWithShape="1">
          <a:blip r:embed="rId3">
            <a:alphaModFix/>
          </a:blip>
          <a:srcRect/>
          <a:stretch/>
        </p:blipFill>
        <p:spPr>
          <a:xfrm>
            <a:off x="1596598" y="1227525"/>
            <a:ext cx="6444899" cy="39159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33"/>
          <p:cNvSpPr txBox="1">
            <a:spLocks noGrp="1"/>
          </p:cNvSpPr>
          <p:nvPr>
            <p:ph type="title"/>
          </p:nvPr>
        </p:nvSpPr>
        <p:spPr>
          <a:xfrm>
            <a:off x="1303800" y="62275"/>
            <a:ext cx="6483000" cy="10398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Conceptual Architectural Diagrams</a:t>
            </a:r>
            <a:endParaRPr/>
          </a:p>
        </p:txBody>
      </p:sp>
      <p:sp>
        <p:nvSpPr>
          <p:cNvPr id="420" name="Google Shape;420;p33"/>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endParaRPr/>
          </a:p>
        </p:txBody>
      </p:sp>
      <p:pic>
        <p:nvPicPr>
          <p:cNvPr id="421" name="Google Shape;421;p33"/>
          <p:cNvPicPr preferRelativeResize="0"/>
          <p:nvPr/>
        </p:nvPicPr>
        <p:blipFill rotWithShape="1">
          <a:blip r:embed="rId3">
            <a:alphaModFix/>
          </a:blip>
          <a:srcRect/>
          <a:stretch/>
        </p:blipFill>
        <p:spPr>
          <a:xfrm>
            <a:off x="0" y="673500"/>
            <a:ext cx="9144003" cy="44699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4"/>
          <p:cNvSpPr txBox="1">
            <a:spLocks noGrp="1"/>
          </p:cNvSpPr>
          <p:nvPr>
            <p:ph type="title"/>
          </p:nvPr>
        </p:nvSpPr>
        <p:spPr>
          <a:xfrm>
            <a:off x="2353300" y="0"/>
            <a:ext cx="37152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Sequence Diagrams</a:t>
            </a:r>
            <a:endParaRPr/>
          </a:p>
        </p:txBody>
      </p:sp>
      <p:pic>
        <p:nvPicPr>
          <p:cNvPr id="427" name="Google Shape;427;p34" descr="A diagram of a diagram of a structure&#10;&#10;Description automatically generated"/>
          <p:cNvPicPr preferRelativeResize="0"/>
          <p:nvPr/>
        </p:nvPicPr>
        <p:blipFill rotWithShape="1">
          <a:blip r:embed="rId3">
            <a:alphaModFix/>
          </a:blip>
          <a:srcRect/>
          <a:stretch/>
        </p:blipFill>
        <p:spPr>
          <a:xfrm>
            <a:off x="0" y="832757"/>
            <a:ext cx="9144000" cy="431074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35"/>
          <p:cNvSpPr txBox="1">
            <a:spLocks noGrp="1"/>
          </p:cNvSpPr>
          <p:nvPr>
            <p:ph type="title"/>
          </p:nvPr>
        </p:nvSpPr>
        <p:spPr>
          <a:xfrm>
            <a:off x="2918350" y="0"/>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State Diagram</a:t>
            </a:r>
            <a:endParaRPr/>
          </a:p>
        </p:txBody>
      </p:sp>
      <p:sp>
        <p:nvSpPr>
          <p:cNvPr id="433" name="Google Shape;433;p35"/>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endParaRPr/>
          </a:p>
        </p:txBody>
      </p:sp>
      <p:pic>
        <p:nvPicPr>
          <p:cNvPr id="434" name="Google Shape;434;p35"/>
          <p:cNvPicPr preferRelativeResize="0"/>
          <p:nvPr/>
        </p:nvPicPr>
        <p:blipFill rotWithShape="1">
          <a:blip r:embed="rId3">
            <a:alphaModFix/>
          </a:blip>
          <a:srcRect/>
          <a:stretch/>
        </p:blipFill>
        <p:spPr>
          <a:xfrm>
            <a:off x="126380" y="499650"/>
            <a:ext cx="8891239" cy="458530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6"/>
          <p:cNvSpPr txBox="1">
            <a:spLocks noGrp="1"/>
          </p:cNvSpPr>
          <p:nvPr>
            <p:ph type="title"/>
          </p:nvPr>
        </p:nvSpPr>
        <p:spPr>
          <a:xfrm>
            <a:off x="3068275" y="0"/>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Class Diagram</a:t>
            </a:r>
            <a:endParaRPr/>
          </a:p>
        </p:txBody>
      </p:sp>
      <p:sp>
        <p:nvSpPr>
          <p:cNvPr id="440" name="Google Shape;440;p36"/>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endParaRPr/>
          </a:p>
        </p:txBody>
      </p:sp>
      <p:pic>
        <p:nvPicPr>
          <p:cNvPr id="441" name="Google Shape;441;p36"/>
          <p:cNvPicPr preferRelativeResize="0"/>
          <p:nvPr/>
        </p:nvPicPr>
        <p:blipFill rotWithShape="1">
          <a:blip r:embed="rId3">
            <a:alphaModFix/>
          </a:blip>
          <a:srcRect/>
          <a:stretch/>
        </p:blipFill>
        <p:spPr>
          <a:xfrm>
            <a:off x="542693" y="514054"/>
            <a:ext cx="7872761" cy="4531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7"/>
          <p:cNvSpPr txBox="1">
            <a:spLocks noGrp="1"/>
          </p:cNvSpPr>
          <p:nvPr>
            <p:ph type="title"/>
          </p:nvPr>
        </p:nvSpPr>
        <p:spPr>
          <a:xfrm>
            <a:off x="1857350" y="0"/>
            <a:ext cx="6194700" cy="9129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Entity Relationship Diagram</a:t>
            </a:r>
            <a:endParaRPr/>
          </a:p>
        </p:txBody>
      </p:sp>
      <p:sp>
        <p:nvSpPr>
          <p:cNvPr id="447" name="Google Shape;447;p37"/>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endParaRPr/>
          </a:p>
        </p:txBody>
      </p:sp>
      <p:pic>
        <p:nvPicPr>
          <p:cNvPr id="448" name="Google Shape;448;p37"/>
          <p:cNvPicPr preferRelativeResize="0"/>
          <p:nvPr/>
        </p:nvPicPr>
        <p:blipFill rotWithShape="1">
          <a:blip r:embed="rId3">
            <a:alphaModFix/>
          </a:blip>
          <a:srcRect/>
          <a:stretch/>
        </p:blipFill>
        <p:spPr>
          <a:xfrm>
            <a:off x="152225" y="469951"/>
            <a:ext cx="8441801" cy="4673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38"/>
          <p:cNvSpPr txBox="1">
            <a:spLocks noGrp="1"/>
          </p:cNvSpPr>
          <p:nvPr>
            <p:ph type="title"/>
          </p:nvPr>
        </p:nvSpPr>
        <p:spPr>
          <a:xfrm>
            <a:off x="2330200" y="0"/>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Context Diagram</a:t>
            </a:r>
            <a:endParaRPr/>
          </a:p>
        </p:txBody>
      </p:sp>
      <p:pic>
        <p:nvPicPr>
          <p:cNvPr id="454" name="Google Shape;454;p38"/>
          <p:cNvPicPr preferRelativeResize="0"/>
          <p:nvPr/>
        </p:nvPicPr>
        <p:blipFill rotWithShape="1">
          <a:blip r:embed="rId3">
            <a:alphaModFix/>
          </a:blip>
          <a:srcRect/>
          <a:stretch/>
        </p:blipFill>
        <p:spPr>
          <a:xfrm>
            <a:off x="1430675" y="559600"/>
            <a:ext cx="5733348" cy="45839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39"/>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Sprint 3 recap</a:t>
            </a:r>
            <a:endParaRPr/>
          </a:p>
        </p:txBody>
      </p:sp>
      <p:sp>
        <p:nvSpPr>
          <p:cNvPr id="460" name="Google Shape;460;p39"/>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rmAutofit/>
          </a:bodyPr>
          <a:lstStyle/>
          <a:p>
            <a:pPr marL="457200" lvl="0" indent="-311150" algn="l" rtl="0">
              <a:lnSpc>
                <a:spcPct val="115000"/>
              </a:lnSpc>
              <a:spcBef>
                <a:spcPts val="0"/>
              </a:spcBef>
              <a:spcAft>
                <a:spcPts val="0"/>
              </a:spcAft>
              <a:buSzPts val="1300"/>
              <a:buChar char="●"/>
            </a:pPr>
            <a:r>
              <a:rPr lang="en">
                <a:latin typeface="Times New Roman"/>
                <a:ea typeface="Times New Roman"/>
                <a:cs typeface="Times New Roman"/>
                <a:sym typeface="Times New Roman"/>
              </a:rPr>
              <a:t>Machine learning component has been completed and is able to detect the skin disease</a:t>
            </a:r>
            <a:endParaRPr>
              <a:latin typeface="Times New Roman"/>
              <a:ea typeface="Times New Roman"/>
              <a:cs typeface="Times New Roman"/>
              <a:sym typeface="Times New Roman"/>
            </a:endParaRPr>
          </a:p>
          <a:p>
            <a:pPr marL="457200" lvl="0" indent="-311150" algn="l" rtl="0">
              <a:lnSpc>
                <a:spcPct val="115000"/>
              </a:lnSpc>
              <a:spcBef>
                <a:spcPts val="0"/>
              </a:spcBef>
              <a:spcAft>
                <a:spcPts val="0"/>
              </a:spcAft>
              <a:buSzPts val="1300"/>
              <a:buFont typeface="Times New Roman"/>
              <a:buChar char="●"/>
            </a:pPr>
            <a:r>
              <a:rPr lang="en">
                <a:latin typeface="Times New Roman"/>
                <a:ea typeface="Times New Roman"/>
                <a:cs typeface="Times New Roman"/>
                <a:sym typeface="Times New Roman"/>
              </a:rPr>
              <a:t>Uploading image functionality has been completed.</a:t>
            </a:r>
            <a:endParaRPr>
              <a:latin typeface="Times New Roman"/>
              <a:ea typeface="Times New Roman"/>
              <a:cs typeface="Times New Roman"/>
              <a:sym typeface="Times New Roman"/>
            </a:endParaRPr>
          </a:p>
          <a:p>
            <a:pPr marL="457200" lvl="0" indent="-311150" algn="l" rtl="0">
              <a:lnSpc>
                <a:spcPct val="115000"/>
              </a:lnSpc>
              <a:spcBef>
                <a:spcPts val="0"/>
              </a:spcBef>
              <a:spcAft>
                <a:spcPts val="0"/>
              </a:spcAft>
              <a:buSzPts val="1300"/>
              <a:buFont typeface="Times New Roman"/>
              <a:buChar char="●"/>
            </a:pPr>
            <a:r>
              <a:rPr lang="en">
                <a:latin typeface="Times New Roman"/>
                <a:ea typeface="Times New Roman"/>
                <a:cs typeface="Times New Roman"/>
                <a:sym typeface="Times New Roman"/>
              </a:rPr>
              <a:t>API is built and it is able to connect with the client side, so user can upload the image and get the feedback by the analysis.</a:t>
            </a:r>
            <a:endParaRPr>
              <a:latin typeface="Times New Roman"/>
              <a:ea typeface="Times New Roman"/>
              <a:cs typeface="Times New Roman"/>
              <a:sym typeface="Times New Roman"/>
            </a:endParaRPr>
          </a:p>
          <a:p>
            <a:pPr marL="146050" lvl="0" indent="0" algn="l" rtl="0">
              <a:lnSpc>
                <a:spcPct val="115000"/>
              </a:lnSpc>
              <a:spcBef>
                <a:spcPts val="0"/>
              </a:spcBef>
              <a:spcAft>
                <a:spcPts val="0"/>
              </a:spcAft>
              <a:buSzPts val="1300"/>
              <a:buNone/>
            </a:pPr>
            <a:br>
              <a:rPr lang="en"/>
            </a:b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40"/>
          <p:cNvSpPr txBox="1">
            <a:spLocks noGrp="1"/>
          </p:cNvSpPr>
          <p:nvPr>
            <p:ph type="title"/>
          </p:nvPr>
        </p:nvSpPr>
        <p:spPr>
          <a:xfrm>
            <a:off x="2167575" y="-196500"/>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Product Backlog</a:t>
            </a:r>
            <a:endParaRPr/>
          </a:p>
        </p:txBody>
      </p:sp>
      <p:sp>
        <p:nvSpPr>
          <p:cNvPr id="466" name="Google Shape;466;p40"/>
          <p:cNvSpPr/>
          <p:nvPr/>
        </p:nvSpPr>
        <p:spPr>
          <a:xfrm>
            <a:off x="8419900" y="315824"/>
            <a:ext cx="434475" cy="412721"/>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unito"/>
              <a:ea typeface="Nunito"/>
              <a:cs typeface="Nunito"/>
              <a:sym typeface="Nunito"/>
            </a:endParaRPr>
          </a:p>
        </p:txBody>
      </p:sp>
      <p:pic>
        <p:nvPicPr>
          <p:cNvPr id="467" name="Google Shape;467;p40"/>
          <p:cNvPicPr preferRelativeResize="0"/>
          <p:nvPr/>
        </p:nvPicPr>
        <p:blipFill>
          <a:blip r:embed="rId3">
            <a:alphaModFix/>
          </a:blip>
          <a:stretch>
            <a:fillRect/>
          </a:stretch>
        </p:blipFill>
        <p:spPr>
          <a:xfrm>
            <a:off x="0" y="315825"/>
            <a:ext cx="9143998" cy="48276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41"/>
          <p:cNvSpPr txBox="1">
            <a:spLocks noGrp="1"/>
          </p:cNvSpPr>
          <p:nvPr>
            <p:ph type="title"/>
          </p:nvPr>
        </p:nvSpPr>
        <p:spPr>
          <a:xfrm>
            <a:off x="2187225" y="26250"/>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Product Backlog</a:t>
            </a:r>
            <a:endParaRPr/>
          </a:p>
        </p:txBody>
      </p:sp>
      <p:sp>
        <p:nvSpPr>
          <p:cNvPr id="473" name="Google Shape;473;p41"/>
          <p:cNvSpPr/>
          <p:nvPr/>
        </p:nvSpPr>
        <p:spPr>
          <a:xfrm>
            <a:off x="8266772" y="315824"/>
            <a:ext cx="587604" cy="420155"/>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unito"/>
              <a:ea typeface="Nunito"/>
              <a:cs typeface="Nunito"/>
              <a:sym typeface="Nunito"/>
            </a:endParaRPr>
          </a:p>
        </p:txBody>
      </p:sp>
      <p:pic>
        <p:nvPicPr>
          <p:cNvPr id="474" name="Google Shape;474;p41"/>
          <p:cNvPicPr preferRelativeResize="0"/>
          <p:nvPr/>
        </p:nvPicPr>
        <p:blipFill>
          <a:blip r:embed="rId3">
            <a:alphaModFix/>
          </a:blip>
          <a:stretch>
            <a:fillRect/>
          </a:stretch>
        </p:blipFill>
        <p:spPr>
          <a:xfrm>
            <a:off x="63225" y="735975"/>
            <a:ext cx="9007700" cy="44075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288"/>
        <p:cNvGrpSpPr/>
        <p:nvPr/>
      </p:nvGrpSpPr>
      <p:grpSpPr>
        <a:xfrm>
          <a:off x="0" y="0"/>
          <a:ext cx="0" cy="0"/>
          <a:chOff x="0" y="0"/>
          <a:chExt cx="0" cy="0"/>
        </a:xfrm>
      </p:grpSpPr>
      <p:sp>
        <p:nvSpPr>
          <p:cNvPr id="289" name="Google Shape;289;p15"/>
          <p:cNvSpPr txBox="1">
            <a:spLocks noGrp="1"/>
          </p:cNvSpPr>
          <p:nvPr>
            <p:ph type="title"/>
          </p:nvPr>
        </p:nvSpPr>
        <p:spPr>
          <a:xfrm>
            <a:off x="1315325" y="66882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Team Members</a:t>
            </a:r>
            <a:endParaRPr/>
          </a:p>
        </p:txBody>
      </p:sp>
      <p:pic>
        <p:nvPicPr>
          <p:cNvPr id="290" name="Google Shape;290;p15"/>
          <p:cNvPicPr preferRelativeResize="0"/>
          <p:nvPr/>
        </p:nvPicPr>
        <p:blipFill rotWithShape="1">
          <a:blip r:embed="rId3">
            <a:alphaModFix/>
          </a:blip>
          <a:srcRect l="37500" t="11639" b="46052"/>
          <a:stretch/>
        </p:blipFill>
        <p:spPr>
          <a:xfrm>
            <a:off x="147000" y="1440971"/>
            <a:ext cx="2499675" cy="2769355"/>
          </a:xfrm>
          <a:prstGeom prst="rect">
            <a:avLst/>
          </a:prstGeom>
          <a:noFill/>
          <a:ln>
            <a:noFill/>
          </a:ln>
        </p:spPr>
      </p:pic>
      <p:pic>
        <p:nvPicPr>
          <p:cNvPr id="291" name="Google Shape;291;p15"/>
          <p:cNvPicPr preferRelativeResize="0"/>
          <p:nvPr/>
        </p:nvPicPr>
        <p:blipFill rotWithShape="1">
          <a:blip r:embed="rId4">
            <a:alphaModFix/>
          </a:blip>
          <a:srcRect/>
          <a:stretch/>
        </p:blipFill>
        <p:spPr>
          <a:xfrm>
            <a:off x="3169775" y="1440975"/>
            <a:ext cx="2747991" cy="2769352"/>
          </a:xfrm>
          <a:prstGeom prst="rect">
            <a:avLst/>
          </a:prstGeom>
          <a:noFill/>
          <a:ln>
            <a:noFill/>
          </a:ln>
        </p:spPr>
      </p:pic>
      <p:pic>
        <p:nvPicPr>
          <p:cNvPr id="292" name="Google Shape;292;p15"/>
          <p:cNvPicPr preferRelativeResize="0"/>
          <p:nvPr/>
        </p:nvPicPr>
        <p:blipFill rotWithShape="1">
          <a:blip r:embed="rId5">
            <a:alphaModFix/>
          </a:blip>
          <a:srcRect/>
          <a:stretch/>
        </p:blipFill>
        <p:spPr>
          <a:xfrm>
            <a:off x="6368249" y="1440971"/>
            <a:ext cx="2499675" cy="2769352"/>
          </a:xfrm>
          <a:prstGeom prst="rect">
            <a:avLst/>
          </a:prstGeom>
          <a:noFill/>
          <a:ln>
            <a:noFill/>
          </a:ln>
        </p:spPr>
      </p:pic>
      <p:sp>
        <p:nvSpPr>
          <p:cNvPr id="293" name="Google Shape;293;p15"/>
          <p:cNvSpPr txBox="1"/>
          <p:nvPr/>
        </p:nvSpPr>
        <p:spPr>
          <a:xfrm>
            <a:off x="353079" y="4266367"/>
            <a:ext cx="2236200" cy="87713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 sz="1500" b="1" i="0" u="none" strike="noStrike" cap="none">
                <a:solidFill>
                  <a:schemeClr val="dk2"/>
                </a:solidFill>
                <a:latin typeface="Times New Roman"/>
                <a:ea typeface="Times New Roman"/>
                <a:cs typeface="Times New Roman"/>
                <a:sym typeface="Times New Roman"/>
              </a:rPr>
              <a:t>Bhargava Chilukuri</a:t>
            </a:r>
            <a:endParaRPr sz="1500" b="1" i="0" u="none" strike="noStrike" cap="none">
              <a:solidFill>
                <a:schemeClr val="dk2"/>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chemeClr val="dk2"/>
                </a:solidFill>
                <a:latin typeface="Times New Roman"/>
                <a:ea typeface="Times New Roman"/>
                <a:cs typeface="Times New Roman"/>
                <a:sym typeface="Times New Roman"/>
              </a:rPr>
              <a:t>Front end developer and scrum master</a:t>
            </a:r>
            <a:endParaRPr sz="1500" b="0" i="0" u="none" strike="noStrike" cap="none">
              <a:solidFill>
                <a:schemeClr val="dk2"/>
              </a:solidFill>
              <a:latin typeface="Times New Roman"/>
              <a:ea typeface="Times New Roman"/>
              <a:cs typeface="Times New Roman"/>
              <a:sym typeface="Times New Roman"/>
            </a:endParaRPr>
          </a:p>
        </p:txBody>
      </p:sp>
      <p:sp>
        <p:nvSpPr>
          <p:cNvPr id="294" name="Google Shape;294;p15"/>
          <p:cNvSpPr txBox="1"/>
          <p:nvPr/>
        </p:nvSpPr>
        <p:spPr>
          <a:xfrm>
            <a:off x="6170550" y="4472600"/>
            <a:ext cx="29079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 sz="1500" b="1" i="0" u="none" strike="noStrike" cap="none">
                <a:solidFill>
                  <a:schemeClr val="dk2"/>
                </a:solidFill>
                <a:latin typeface="Times New Roman"/>
                <a:ea typeface="Times New Roman"/>
                <a:cs typeface="Times New Roman"/>
                <a:sym typeface="Times New Roman"/>
              </a:rPr>
              <a:t>Manideep Kumar Reddy Kotha</a:t>
            </a:r>
            <a:endParaRPr sz="1500" b="1" i="0" u="none" strike="noStrike" cap="none">
              <a:solidFill>
                <a:schemeClr val="dk2"/>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chemeClr val="dk2"/>
                </a:solidFill>
                <a:latin typeface="Times New Roman"/>
                <a:ea typeface="Times New Roman"/>
                <a:cs typeface="Times New Roman"/>
                <a:sym typeface="Times New Roman"/>
              </a:rPr>
              <a:t>Backend developer</a:t>
            </a:r>
            <a:endParaRPr sz="1500" b="0" i="0" u="none" strike="noStrike" cap="none">
              <a:solidFill>
                <a:schemeClr val="dk2"/>
              </a:solidFill>
              <a:latin typeface="Times New Roman"/>
              <a:ea typeface="Times New Roman"/>
              <a:cs typeface="Times New Roman"/>
              <a:sym typeface="Times New Roman"/>
            </a:endParaRPr>
          </a:p>
        </p:txBody>
      </p:sp>
      <p:sp>
        <p:nvSpPr>
          <p:cNvPr id="295" name="Google Shape;295;p15"/>
          <p:cNvSpPr txBox="1"/>
          <p:nvPr/>
        </p:nvSpPr>
        <p:spPr>
          <a:xfrm>
            <a:off x="3568625" y="4472600"/>
            <a:ext cx="1794600" cy="877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 sz="1500" b="1" i="0" u="none" strike="noStrike" cap="none">
                <a:solidFill>
                  <a:schemeClr val="dk2"/>
                </a:solidFill>
                <a:latin typeface="Times New Roman"/>
                <a:ea typeface="Times New Roman"/>
                <a:cs typeface="Times New Roman"/>
                <a:sym typeface="Times New Roman"/>
              </a:rPr>
              <a:t>Kushal arya neela</a:t>
            </a:r>
            <a:endParaRPr sz="1500" b="1" i="0" u="none" strike="noStrike" cap="none">
              <a:solidFill>
                <a:schemeClr val="dk2"/>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chemeClr val="dk2"/>
                </a:solidFill>
                <a:latin typeface="Times New Roman"/>
                <a:ea typeface="Times New Roman"/>
                <a:cs typeface="Times New Roman"/>
                <a:sym typeface="Times New Roman"/>
              </a:rPr>
              <a:t>Front end developer</a:t>
            </a:r>
            <a:endParaRPr sz="1500" b="0" i="0" u="none" strike="noStrike" cap="none">
              <a:solidFill>
                <a:schemeClr val="dk2"/>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42"/>
          <p:cNvSpPr txBox="1">
            <a:spLocks noGrp="1"/>
          </p:cNvSpPr>
          <p:nvPr>
            <p:ph type="title"/>
          </p:nvPr>
        </p:nvSpPr>
        <p:spPr>
          <a:xfrm>
            <a:off x="1961150" y="-7032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User Stories and Acceptance Criteria</a:t>
            </a:r>
            <a:endParaRPr/>
          </a:p>
        </p:txBody>
      </p:sp>
      <p:pic>
        <p:nvPicPr>
          <p:cNvPr id="480" name="Google Shape;480;p42"/>
          <p:cNvPicPr preferRelativeResize="0"/>
          <p:nvPr/>
        </p:nvPicPr>
        <p:blipFill rotWithShape="1">
          <a:blip r:embed="rId3">
            <a:alphaModFix/>
          </a:blip>
          <a:srcRect/>
          <a:stretch/>
        </p:blipFill>
        <p:spPr>
          <a:xfrm>
            <a:off x="79625" y="476050"/>
            <a:ext cx="9064373" cy="45714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43"/>
          <p:cNvSpPr txBox="1">
            <a:spLocks noGrp="1"/>
          </p:cNvSpPr>
          <p:nvPr>
            <p:ph type="title"/>
          </p:nvPr>
        </p:nvSpPr>
        <p:spPr>
          <a:xfrm>
            <a:off x="1961150" y="-7032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User Stories and Acceptance Criteria</a:t>
            </a:r>
            <a:endParaRPr/>
          </a:p>
        </p:txBody>
      </p:sp>
      <p:pic>
        <p:nvPicPr>
          <p:cNvPr id="486" name="Google Shape;486;p43"/>
          <p:cNvPicPr preferRelativeResize="0"/>
          <p:nvPr/>
        </p:nvPicPr>
        <p:blipFill>
          <a:blip r:embed="rId3">
            <a:alphaModFix/>
          </a:blip>
          <a:stretch>
            <a:fillRect/>
          </a:stretch>
        </p:blipFill>
        <p:spPr>
          <a:xfrm>
            <a:off x="50175" y="587125"/>
            <a:ext cx="9093823" cy="45094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44"/>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User Stories and Acceptance Criteria</a:t>
            </a:r>
            <a:endParaRPr/>
          </a:p>
        </p:txBody>
      </p:sp>
      <p:pic>
        <p:nvPicPr>
          <p:cNvPr id="492" name="Google Shape;492;p44"/>
          <p:cNvPicPr preferRelativeResize="0"/>
          <p:nvPr/>
        </p:nvPicPr>
        <p:blipFill>
          <a:blip r:embed="rId3">
            <a:alphaModFix/>
          </a:blip>
          <a:stretch>
            <a:fillRect/>
          </a:stretch>
        </p:blipFill>
        <p:spPr>
          <a:xfrm>
            <a:off x="47400" y="1503200"/>
            <a:ext cx="9144000" cy="283623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5"/>
          <p:cNvSpPr txBox="1">
            <a:spLocks noGrp="1"/>
          </p:cNvSpPr>
          <p:nvPr>
            <p:ph type="title"/>
          </p:nvPr>
        </p:nvSpPr>
        <p:spPr>
          <a:xfrm>
            <a:off x="2314825" y="0"/>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Sprint Summary</a:t>
            </a:r>
            <a:endParaRPr/>
          </a:p>
        </p:txBody>
      </p:sp>
      <p:sp>
        <p:nvSpPr>
          <p:cNvPr id="498" name="Google Shape;498;p45"/>
          <p:cNvSpPr txBox="1">
            <a:spLocks noGrp="1"/>
          </p:cNvSpPr>
          <p:nvPr>
            <p:ph type="body" idx="1"/>
          </p:nvPr>
        </p:nvSpPr>
        <p:spPr>
          <a:xfrm>
            <a:off x="1392125" y="532225"/>
            <a:ext cx="7030500" cy="467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Sprint 2 Tasks and user stories</a:t>
            </a:r>
            <a:endParaRPr/>
          </a:p>
        </p:txBody>
      </p:sp>
      <p:pic>
        <p:nvPicPr>
          <p:cNvPr id="499" name="Google Shape;499;p45"/>
          <p:cNvPicPr preferRelativeResize="0"/>
          <p:nvPr/>
        </p:nvPicPr>
        <p:blipFill>
          <a:blip r:embed="rId3">
            <a:alphaModFix/>
          </a:blip>
          <a:stretch>
            <a:fillRect/>
          </a:stretch>
        </p:blipFill>
        <p:spPr>
          <a:xfrm>
            <a:off x="187600" y="845825"/>
            <a:ext cx="8893151" cy="39928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46"/>
          <p:cNvSpPr txBox="1">
            <a:spLocks noGrp="1"/>
          </p:cNvSpPr>
          <p:nvPr>
            <p:ph type="title"/>
          </p:nvPr>
        </p:nvSpPr>
        <p:spPr>
          <a:xfrm>
            <a:off x="1392150" y="58700"/>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User stories</a:t>
            </a:r>
            <a:endParaRPr/>
          </a:p>
        </p:txBody>
      </p:sp>
      <p:sp>
        <p:nvSpPr>
          <p:cNvPr id="505" name="Google Shape;505;p46"/>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506" name="Google Shape;506;p46"/>
          <p:cNvPicPr preferRelativeResize="0"/>
          <p:nvPr/>
        </p:nvPicPr>
        <p:blipFill>
          <a:blip r:embed="rId3">
            <a:alphaModFix/>
          </a:blip>
          <a:stretch>
            <a:fillRect/>
          </a:stretch>
        </p:blipFill>
        <p:spPr>
          <a:xfrm>
            <a:off x="58900" y="600950"/>
            <a:ext cx="9143998" cy="45425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47"/>
          <p:cNvSpPr txBox="1">
            <a:spLocks noGrp="1"/>
          </p:cNvSpPr>
          <p:nvPr>
            <p:ph type="title"/>
          </p:nvPr>
        </p:nvSpPr>
        <p:spPr>
          <a:xfrm>
            <a:off x="1755325" y="586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Sprint 2 burndown chart</a:t>
            </a:r>
            <a:endParaRPr/>
          </a:p>
        </p:txBody>
      </p:sp>
      <p:sp>
        <p:nvSpPr>
          <p:cNvPr id="512" name="Google Shape;512;p47"/>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513" name="Google Shape;513;p47"/>
          <p:cNvPicPr preferRelativeResize="0"/>
          <p:nvPr/>
        </p:nvPicPr>
        <p:blipFill>
          <a:blip r:embed="rId3">
            <a:alphaModFix/>
          </a:blip>
          <a:stretch>
            <a:fillRect/>
          </a:stretch>
        </p:blipFill>
        <p:spPr>
          <a:xfrm>
            <a:off x="570401" y="619550"/>
            <a:ext cx="8090450" cy="46024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48"/>
          <p:cNvSpPr txBox="1">
            <a:spLocks noGrp="1"/>
          </p:cNvSpPr>
          <p:nvPr>
            <p:ph type="title"/>
          </p:nvPr>
        </p:nvSpPr>
        <p:spPr>
          <a:xfrm>
            <a:off x="1951650" y="0"/>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Sprint 3 tasks and user stories</a:t>
            </a:r>
            <a:endParaRPr/>
          </a:p>
        </p:txBody>
      </p:sp>
      <p:sp>
        <p:nvSpPr>
          <p:cNvPr id="519" name="Google Shape;519;p48"/>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520" name="Google Shape;520;p48"/>
          <p:cNvPicPr preferRelativeResize="0"/>
          <p:nvPr/>
        </p:nvPicPr>
        <p:blipFill>
          <a:blip r:embed="rId3">
            <a:alphaModFix/>
          </a:blip>
          <a:stretch>
            <a:fillRect/>
          </a:stretch>
        </p:blipFill>
        <p:spPr>
          <a:xfrm>
            <a:off x="40350" y="846350"/>
            <a:ext cx="9103649" cy="39849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49"/>
          <p:cNvSpPr txBox="1">
            <a:spLocks noGrp="1"/>
          </p:cNvSpPr>
          <p:nvPr>
            <p:ph type="title"/>
          </p:nvPr>
        </p:nvSpPr>
        <p:spPr>
          <a:xfrm>
            <a:off x="1470675" y="117600"/>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Sprint 3 burndown chart</a:t>
            </a:r>
            <a:endParaRPr/>
          </a:p>
        </p:txBody>
      </p:sp>
      <p:sp>
        <p:nvSpPr>
          <p:cNvPr id="526" name="Google Shape;526;p49"/>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527" name="Google Shape;527;p49"/>
          <p:cNvPicPr preferRelativeResize="0"/>
          <p:nvPr/>
        </p:nvPicPr>
        <p:blipFill>
          <a:blip r:embed="rId3">
            <a:alphaModFix/>
          </a:blip>
          <a:stretch>
            <a:fillRect/>
          </a:stretch>
        </p:blipFill>
        <p:spPr>
          <a:xfrm>
            <a:off x="236675" y="680725"/>
            <a:ext cx="8722825" cy="44627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50"/>
          <p:cNvSpPr txBox="1">
            <a:spLocks noGrp="1"/>
          </p:cNvSpPr>
          <p:nvPr>
            <p:ph type="title"/>
          </p:nvPr>
        </p:nvSpPr>
        <p:spPr>
          <a:xfrm>
            <a:off x="2226500" y="0"/>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Sprint 4 backlog</a:t>
            </a:r>
            <a:endParaRPr/>
          </a:p>
        </p:txBody>
      </p:sp>
      <p:pic>
        <p:nvPicPr>
          <p:cNvPr id="533" name="Google Shape;533;p50"/>
          <p:cNvPicPr preferRelativeResize="0"/>
          <p:nvPr/>
        </p:nvPicPr>
        <p:blipFill>
          <a:blip r:embed="rId3">
            <a:alphaModFix/>
          </a:blip>
          <a:stretch>
            <a:fillRect/>
          </a:stretch>
        </p:blipFill>
        <p:spPr>
          <a:xfrm>
            <a:off x="0" y="740958"/>
            <a:ext cx="9144003" cy="435769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51"/>
          <p:cNvSpPr txBox="1">
            <a:spLocks noGrp="1"/>
          </p:cNvSpPr>
          <p:nvPr>
            <p:ph type="title"/>
          </p:nvPr>
        </p:nvSpPr>
        <p:spPr>
          <a:xfrm>
            <a:off x="2324650" y="1668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Sprint 4 backlog</a:t>
            </a:r>
            <a:endParaRPr/>
          </a:p>
        </p:txBody>
      </p:sp>
      <p:pic>
        <p:nvPicPr>
          <p:cNvPr id="539" name="Google Shape;539;p51"/>
          <p:cNvPicPr preferRelativeResize="0"/>
          <p:nvPr/>
        </p:nvPicPr>
        <p:blipFill>
          <a:blip r:embed="rId3">
            <a:alphaModFix/>
          </a:blip>
          <a:stretch>
            <a:fillRect/>
          </a:stretch>
        </p:blipFill>
        <p:spPr>
          <a:xfrm>
            <a:off x="0" y="797250"/>
            <a:ext cx="9144003" cy="2836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299"/>
        <p:cNvGrpSpPr/>
        <p:nvPr/>
      </p:nvGrpSpPr>
      <p:grpSpPr>
        <a:xfrm>
          <a:off x="0" y="0"/>
          <a:ext cx="0" cy="0"/>
          <a:chOff x="0" y="0"/>
          <a:chExt cx="0" cy="0"/>
        </a:xfrm>
      </p:grpSpPr>
      <p:pic>
        <p:nvPicPr>
          <p:cNvPr id="300" name="Google Shape;300;p16"/>
          <p:cNvPicPr preferRelativeResize="0"/>
          <p:nvPr/>
        </p:nvPicPr>
        <p:blipFill rotWithShape="1">
          <a:blip r:embed="rId3">
            <a:alphaModFix/>
          </a:blip>
          <a:srcRect/>
          <a:stretch/>
        </p:blipFill>
        <p:spPr>
          <a:xfrm>
            <a:off x="405550" y="754225"/>
            <a:ext cx="2862225" cy="3336026"/>
          </a:xfrm>
          <a:prstGeom prst="rect">
            <a:avLst/>
          </a:prstGeom>
          <a:noFill/>
          <a:ln>
            <a:noFill/>
          </a:ln>
        </p:spPr>
      </p:pic>
      <p:pic>
        <p:nvPicPr>
          <p:cNvPr id="301" name="Google Shape;301;p16"/>
          <p:cNvPicPr preferRelativeResize="0"/>
          <p:nvPr/>
        </p:nvPicPr>
        <p:blipFill rotWithShape="1">
          <a:blip r:embed="rId4">
            <a:alphaModFix/>
          </a:blip>
          <a:srcRect t="20241" b="16996"/>
          <a:stretch/>
        </p:blipFill>
        <p:spPr>
          <a:xfrm>
            <a:off x="3489175" y="754226"/>
            <a:ext cx="2721776" cy="3336024"/>
          </a:xfrm>
          <a:prstGeom prst="rect">
            <a:avLst/>
          </a:prstGeom>
          <a:noFill/>
          <a:ln>
            <a:noFill/>
          </a:ln>
        </p:spPr>
      </p:pic>
      <p:pic>
        <p:nvPicPr>
          <p:cNvPr id="302" name="Google Shape;302;p16"/>
          <p:cNvPicPr preferRelativeResize="0"/>
          <p:nvPr/>
        </p:nvPicPr>
        <p:blipFill rotWithShape="1">
          <a:blip r:embed="rId5">
            <a:alphaModFix/>
          </a:blip>
          <a:srcRect/>
          <a:stretch/>
        </p:blipFill>
        <p:spPr>
          <a:xfrm>
            <a:off x="6432350" y="754225"/>
            <a:ext cx="2628252" cy="3336023"/>
          </a:xfrm>
          <a:prstGeom prst="rect">
            <a:avLst/>
          </a:prstGeom>
          <a:noFill/>
          <a:ln>
            <a:noFill/>
          </a:ln>
        </p:spPr>
      </p:pic>
      <p:sp>
        <p:nvSpPr>
          <p:cNvPr id="303" name="Google Shape;303;p16"/>
          <p:cNvSpPr txBox="1"/>
          <p:nvPr/>
        </p:nvSpPr>
        <p:spPr>
          <a:xfrm>
            <a:off x="731625" y="4334550"/>
            <a:ext cx="2305200" cy="83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Jagadeesh Mekhapotula</a:t>
            </a: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Backend Developer and Tester</a:t>
            </a:r>
            <a:endParaRPr sz="1400" b="0" i="0" u="none" strike="noStrike" cap="none">
              <a:solidFill>
                <a:srgbClr val="000000"/>
              </a:solidFill>
              <a:latin typeface="Arial"/>
              <a:ea typeface="Arial"/>
              <a:cs typeface="Arial"/>
              <a:sym typeface="Arial"/>
            </a:endParaRPr>
          </a:p>
        </p:txBody>
      </p:sp>
      <p:sp>
        <p:nvSpPr>
          <p:cNvPr id="304" name="Google Shape;304;p16"/>
          <p:cNvSpPr txBox="1"/>
          <p:nvPr/>
        </p:nvSpPr>
        <p:spPr>
          <a:xfrm>
            <a:off x="3773425" y="4334550"/>
            <a:ext cx="21912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Akshara Uppu</a:t>
            </a: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Backend Developer</a:t>
            </a:r>
            <a:endParaRPr sz="1400" b="0" i="0" u="none" strike="noStrike" cap="none">
              <a:solidFill>
                <a:srgbClr val="000000"/>
              </a:solidFill>
              <a:latin typeface="Arial"/>
              <a:ea typeface="Arial"/>
              <a:cs typeface="Arial"/>
              <a:sym typeface="Arial"/>
            </a:endParaRPr>
          </a:p>
        </p:txBody>
      </p:sp>
      <p:sp>
        <p:nvSpPr>
          <p:cNvPr id="305" name="Google Shape;305;p16"/>
          <p:cNvSpPr txBox="1"/>
          <p:nvPr/>
        </p:nvSpPr>
        <p:spPr>
          <a:xfrm>
            <a:off x="6350075" y="4334550"/>
            <a:ext cx="30000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Sai Praneeth Chagiri</a:t>
            </a: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Front-end Developer</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52"/>
          <p:cNvSpPr txBox="1">
            <a:spLocks noGrp="1"/>
          </p:cNvSpPr>
          <p:nvPr>
            <p:ph type="title"/>
          </p:nvPr>
        </p:nvSpPr>
        <p:spPr>
          <a:xfrm>
            <a:off x="2756900" y="-93400"/>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Test Cases for sprint-3</a:t>
            </a:r>
            <a:endParaRPr/>
          </a:p>
        </p:txBody>
      </p:sp>
      <p:pic>
        <p:nvPicPr>
          <p:cNvPr id="545" name="Google Shape;545;p52"/>
          <p:cNvPicPr preferRelativeResize="0"/>
          <p:nvPr/>
        </p:nvPicPr>
        <p:blipFill>
          <a:blip r:embed="rId3">
            <a:alphaModFix/>
          </a:blip>
          <a:stretch>
            <a:fillRect/>
          </a:stretch>
        </p:blipFill>
        <p:spPr>
          <a:xfrm>
            <a:off x="247400" y="443900"/>
            <a:ext cx="8823526" cy="46996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53"/>
          <p:cNvSpPr txBox="1">
            <a:spLocks noGrp="1"/>
          </p:cNvSpPr>
          <p:nvPr>
            <p:ph type="title"/>
          </p:nvPr>
        </p:nvSpPr>
        <p:spPr>
          <a:xfrm>
            <a:off x="2020350" y="0"/>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Stories Completed </a:t>
            </a:r>
            <a:endParaRPr/>
          </a:p>
        </p:txBody>
      </p:sp>
      <p:pic>
        <p:nvPicPr>
          <p:cNvPr id="551" name="Google Shape;551;p53"/>
          <p:cNvPicPr preferRelativeResize="0"/>
          <p:nvPr/>
        </p:nvPicPr>
        <p:blipFill>
          <a:blip r:embed="rId3">
            <a:alphaModFix/>
          </a:blip>
          <a:stretch>
            <a:fillRect/>
          </a:stretch>
        </p:blipFill>
        <p:spPr>
          <a:xfrm>
            <a:off x="0" y="506326"/>
            <a:ext cx="9144001" cy="459027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54"/>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dirty="0"/>
              <a:t>Team Velocity</a:t>
            </a:r>
            <a:endParaRPr dirty="0"/>
          </a:p>
        </p:txBody>
      </p:sp>
      <p:sp>
        <p:nvSpPr>
          <p:cNvPr id="557" name="Google Shape;557;p54"/>
          <p:cNvSpPr txBox="1">
            <a:spLocks noGrp="1"/>
          </p:cNvSpPr>
          <p:nvPr>
            <p:ph type="body" idx="1"/>
          </p:nvPr>
        </p:nvSpPr>
        <p:spPr>
          <a:xfrm>
            <a:off x="163551" y="1990050"/>
            <a:ext cx="8980449" cy="2541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r>
              <a:rPr lang="en" sz="4000" dirty="0">
                <a:latin typeface="Times New Roman"/>
                <a:ea typeface="Times New Roman"/>
                <a:cs typeface="Times New Roman"/>
                <a:sym typeface="Times New Roman"/>
              </a:rPr>
              <a:t>5+3+2+3+2+3+2+5+2+3 = 30 Story Points</a:t>
            </a:r>
            <a:endParaRPr sz="4000" dirty="0">
              <a:latin typeface="Times New Roman"/>
              <a:ea typeface="Times New Roman"/>
              <a:cs typeface="Times New Roman"/>
              <a:sym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55"/>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Team's Historical Velocity (Average)</a:t>
            </a:r>
            <a:endParaRPr/>
          </a:p>
        </p:txBody>
      </p:sp>
      <p:sp>
        <p:nvSpPr>
          <p:cNvPr id="563" name="Google Shape;563;p55"/>
          <p:cNvSpPr txBox="1">
            <a:spLocks noGrp="1"/>
          </p:cNvSpPr>
          <p:nvPr>
            <p:ph type="body" idx="1"/>
          </p:nvPr>
        </p:nvSpPr>
        <p:spPr>
          <a:xfrm>
            <a:off x="1303800" y="1466350"/>
            <a:ext cx="7030500" cy="3065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300"/>
              <a:buNone/>
            </a:pPr>
            <a:r>
              <a:rPr lang="en" dirty="0"/>
              <a:t>Sprint 2 Velocity: 29 Story Points</a:t>
            </a:r>
            <a:endParaRPr dirty="0"/>
          </a:p>
          <a:p>
            <a:pPr marL="0" lvl="0" indent="0" algn="l" rtl="0">
              <a:lnSpc>
                <a:spcPct val="115000"/>
              </a:lnSpc>
              <a:spcBef>
                <a:spcPts val="0"/>
              </a:spcBef>
              <a:spcAft>
                <a:spcPts val="0"/>
              </a:spcAft>
              <a:buSzPts val="1300"/>
              <a:buNone/>
            </a:pPr>
            <a:r>
              <a:rPr lang="en" dirty="0"/>
              <a:t>Sprint 3 Velocity: 27 Story Points</a:t>
            </a:r>
            <a:endParaRPr dirty="0"/>
          </a:p>
          <a:p>
            <a:pPr marL="0" lvl="0" indent="0" algn="l" rtl="0">
              <a:lnSpc>
                <a:spcPct val="115000"/>
              </a:lnSpc>
              <a:spcBef>
                <a:spcPts val="0"/>
              </a:spcBef>
              <a:spcAft>
                <a:spcPts val="0"/>
              </a:spcAft>
              <a:buSzPts val="1300"/>
              <a:buNone/>
            </a:pPr>
            <a:r>
              <a:rPr lang="en" dirty="0"/>
              <a:t>Sprint 4 Velocity: 30 Story Points</a:t>
            </a:r>
            <a:endParaRPr dirty="0"/>
          </a:p>
          <a:p>
            <a:pPr marL="0" lvl="0" indent="0" algn="l" rtl="0">
              <a:lnSpc>
                <a:spcPct val="115000"/>
              </a:lnSpc>
              <a:spcBef>
                <a:spcPts val="0"/>
              </a:spcBef>
              <a:spcAft>
                <a:spcPts val="0"/>
              </a:spcAft>
              <a:buSzPts val="1300"/>
              <a:buNone/>
            </a:pPr>
            <a:r>
              <a:rPr lang="en" dirty="0"/>
              <a:t>Average Velocity: 29+27+30 / 3 = 28.6  points </a:t>
            </a: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56"/>
          <p:cNvSpPr txBox="1">
            <a:spLocks noGrp="1"/>
          </p:cNvSpPr>
          <p:nvPr>
            <p:ph type="title"/>
          </p:nvPr>
        </p:nvSpPr>
        <p:spPr>
          <a:xfrm>
            <a:off x="2113500" y="0"/>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Burndown Charts</a:t>
            </a:r>
            <a:endParaRPr/>
          </a:p>
        </p:txBody>
      </p:sp>
      <p:sp>
        <p:nvSpPr>
          <p:cNvPr id="569" name="Google Shape;569;p56"/>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endParaRPr/>
          </a:p>
        </p:txBody>
      </p:sp>
      <p:pic>
        <p:nvPicPr>
          <p:cNvPr id="570" name="Google Shape;570;p56"/>
          <p:cNvPicPr preferRelativeResize="0"/>
          <p:nvPr/>
        </p:nvPicPr>
        <p:blipFill>
          <a:blip r:embed="rId3">
            <a:alphaModFix/>
          </a:blip>
          <a:stretch>
            <a:fillRect/>
          </a:stretch>
        </p:blipFill>
        <p:spPr>
          <a:xfrm>
            <a:off x="552850" y="551875"/>
            <a:ext cx="8038300" cy="459162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57"/>
          <p:cNvSpPr txBox="1">
            <a:spLocks noGrp="1"/>
          </p:cNvSpPr>
          <p:nvPr>
            <p:ph type="title"/>
          </p:nvPr>
        </p:nvSpPr>
        <p:spPr>
          <a:xfrm>
            <a:off x="1774975" y="8262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Historical burndown chart</a:t>
            </a:r>
            <a:endParaRPr/>
          </a:p>
        </p:txBody>
      </p:sp>
      <p:sp>
        <p:nvSpPr>
          <p:cNvPr id="576" name="Google Shape;576;p57"/>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E65867DE-ADBA-D1BC-672C-1CD7580F2ED4}"/>
              </a:ext>
            </a:extLst>
          </p:cNvPr>
          <p:cNvPicPr>
            <a:picLocks noChangeAspect="1"/>
          </p:cNvPicPr>
          <p:nvPr/>
        </p:nvPicPr>
        <p:blipFill>
          <a:blip r:embed="rId3"/>
          <a:stretch>
            <a:fillRect/>
          </a:stretch>
        </p:blipFill>
        <p:spPr>
          <a:xfrm>
            <a:off x="81776" y="698810"/>
            <a:ext cx="8935844" cy="444469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58"/>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00000"/>
              <a:buNone/>
            </a:pPr>
            <a:r>
              <a:rPr lang="en"/>
              <a:t>Completed/Committed Ratio (current and average)</a:t>
            </a:r>
            <a:endParaRPr/>
          </a:p>
        </p:txBody>
      </p:sp>
      <p:sp>
        <p:nvSpPr>
          <p:cNvPr id="583" name="Google Shape;583;p58"/>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300"/>
              <a:buNone/>
            </a:pPr>
            <a:r>
              <a:rPr lang="en"/>
              <a:t>Completed Committed Ratio for Sprint 4: 30/30 - 100%</a:t>
            </a:r>
            <a:endParaRPr/>
          </a:p>
          <a:p>
            <a:pPr marL="0" lvl="0" indent="0" algn="l" rtl="0">
              <a:lnSpc>
                <a:spcPct val="115000"/>
              </a:lnSpc>
              <a:spcBef>
                <a:spcPts val="0"/>
              </a:spcBef>
              <a:spcAft>
                <a:spcPts val="0"/>
              </a:spcAft>
              <a:buSzPts val="1300"/>
              <a:buNone/>
            </a:pPr>
            <a:r>
              <a:rPr lang="en"/>
              <a:t>Average Completed Committed ratio for sprint 3 and 4 - (27/27 +30/30 )/2  =100%</a:t>
            </a:r>
            <a:endParaRPr/>
          </a:p>
          <a:p>
            <a:pPr marL="0" lvl="0" indent="0" algn="l" rtl="0">
              <a:lnSpc>
                <a:spcPct val="115000"/>
              </a:lnSpc>
              <a:spcBef>
                <a:spcPts val="0"/>
              </a:spcBef>
              <a:spcAft>
                <a:spcPts val="0"/>
              </a:spcAft>
              <a:buSzPts val="1300"/>
              <a:buNone/>
            </a:pPr>
            <a:endParaRPr/>
          </a:p>
          <a:p>
            <a:pPr marL="0" lvl="0" indent="0" algn="l" rtl="0">
              <a:lnSpc>
                <a:spcPct val="115000"/>
              </a:lnSpc>
              <a:spcBef>
                <a:spcPts val="0"/>
              </a:spcBef>
              <a:spcAft>
                <a:spcPts val="0"/>
              </a:spcAft>
              <a:buSzPts val="1300"/>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59"/>
          <p:cNvSpPr txBox="1">
            <a:spLocks noGrp="1"/>
          </p:cNvSpPr>
          <p:nvPr>
            <p:ph type="title"/>
          </p:nvPr>
        </p:nvSpPr>
        <p:spPr>
          <a:xfrm>
            <a:off x="2341725" y="123975"/>
            <a:ext cx="7030500" cy="6648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Retrospective</a:t>
            </a:r>
            <a:endParaRPr/>
          </a:p>
        </p:txBody>
      </p:sp>
      <p:sp>
        <p:nvSpPr>
          <p:cNvPr id="589" name="Google Shape;589;p59"/>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endParaRPr/>
          </a:p>
        </p:txBody>
      </p:sp>
      <p:pic>
        <p:nvPicPr>
          <p:cNvPr id="590" name="Google Shape;590;p59"/>
          <p:cNvPicPr preferRelativeResize="0"/>
          <p:nvPr/>
        </p:nvPicPr>
        <p:blipFill>
          <a:blip r:embed="rId3">
            <a:alphaModFix/>
          </a:blip>
          <a:stretch>
            <a:fillRect/>
          </a:stretch>
        </p:blipFill>
        <p:spPr>
          <a:xfrm>
            <a:off x="0" y="708925"/>
            <a:ext cx="9080749" cy="44345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594"/>
        <p:cNvGrpSpPr/>
        <p:nvPr/>
      </p:nvGrpSpPr>
      <p:grpSpPr>
        <a:xfrm>
          <a:off x="0" y="0"/>
          <a:ext cx="0" cy="0"/>
          <a:chOff x="0" y="0"/>
          <a:chExt cx="0" cy="0"/>
        </a:xfrm>
      </p:grpSpPr>
      <p:sp>
        <p:nvSpPr>
          <p:cNvPr id="595" name="Google Shape;595;p60"/>
          <p:cNvSpPr txBox="1">
            <a:spLocks noGrp="1"/>
          </p:cNvSpPr>
          <p:nvPr>
            <p:ph type="title"/>
          </p:nvPr>
        </p:nvSpPr>
        <p:spPr>
          <a:xfrm>
            <a:off x="1857375" y="-81850"/>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Application Screenshots</a:t>
            </a:r>
            <a:endParaRPr/>
          </a:p>
        </p:txBody>
      </p:sp>
      <p:pic>
        <p:nvPicPr>
          <p:cNvPr id="596" name="Google Shape;596;p60"/>
          <p:cNvPicPr preferRelativeResize="0"/>
          <p:nvPr/>
        </p:nvPicPr>
        <p:blipFill rotWithShape="1">
          <a:blip r:embed="rId3">
            <a:alphaModFix/>
          </a:blip>
          <a:srcRect/>
          <a:stretch/>
        </p:blipFill>
        <p:spPr>
          <a:xfrm>
            <a:off x="1651625" y="508575"/>
            <a:ext cx="2352475" cy="4582376"/>
          </a:xfrm>
          <a:prstGeom prst="rect">
            <a:avLst/>
          </a:prstGeom>
          <a:noFill/>
          <a:ln>
            <a:noFill/>
          </a:ln>
        </p:spPr>
      </p:pic>
      <p:pic>
        <p:nvPicPr>
          <p:cNvPr id="597" name="Google Shape;597;p60"/>
          <p:cNvPicPr preferRelativeResize="0"/>
          <p:nvPr/>
        </p:nvPicPr>
        <p:blipFill rotWithShape="1">
          <a:blip r:embed="rId4">
            <a:alphaModFix/>
          </a:blip>
          <a:srcRect/>
          <a:stretch/>
        </p:blipFill>
        <p:spPr>
          <a:xfrm>
            <a:off x="4639521" y="508575"/>
            <a:ext cx="2207328" cy="458237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601"/>
        <p:cNvGrpSpPr/>
        <p:nvPr/>
      </p:nvGrpSpPr>
      <p:grpSpPr>
        <a:xfrm>
          <a:off x="0" y="0"/>
          <a:ext cx="0" cy="0"/>
          <a:chOff x="0" y="0"/>
          <a:chExt cx="0" cy="0"/>
        </a:xfrm>
      </p:grpSpPr>
      <p:sp>
        <p:nvSpPr>
          <p:cNvPr id="602" name="Google Shape;602;p61"/>
          <p:cNvSpPr txBox="1">
            <a:spLocks noGrp="1"/>
          </p:cNvSpPr>
          <p:nvPr>
            <p:ph type="title"/>
          </p:nvPr>
        </p:nvSpPr>
        <p:spPr>
          <a:xfrm>
            <a:off x="2837625" y="-151050"/>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Application Screenshots</a:t>
            </a:r>
            <a:endParaRPr/>
          </a:p>
        </p:txBody>
      </p:sp>
      <p:pic>
        <p:nvPicPr>
          <p:cNvPr id="603" name="Google Shape;603;p61"/>
          <p:cNvPicPr preferRelativeResize="0"/>
          <p:nvPr/>
        </p:nvPicPr>
        <p:blipFill rotWithShape="1">
          <a:blip r:embed="rId3">
            <a:alphaModFix/>
          </a:blip>
          <a:srcRect/>
          <a:stretch/>
        </p:blipFill>
        <p:spPr>
          <a:xfrm>
            <a:off x="77744" y="424026"/>
            <a:ext cx="2377350" cy="4576099"/>
          </a:xfrm>
          <a:prstGeom prst="rect">
            <a:avLst/>
          </a:prstGeom>
          <a:noFill/>
          <a:ln>
            <a:noFill/>
          </a:ln>
        </p:spPr>
      </p:pic>
      <p:pic>
        <p:nvPicPr>
          <p:cNvPr id="604" name="Google Shape;604;p61"/>
          <p:cNvPicPr preferRelativeResize="0"/>
          <p:nvPr/>
        </p:nvPicPr>
        <p:blipFill rotWithShape="1">
          <a:blip r:embed="rId4">
            <a:alphaModFix/>
          </a:blip>
          <a:srcRect/>
          <a:stretch/>
        </p:blipFill>
        <p:spPr>
          <a:xfrm>
            <a:off x="2541112" y="424026"/>
            <a:ext cx="2089775" cy="4583120"/>
          </a:xfrm>
          <a:prstGeom prst="rect">
            <a:avLst/>
          </a:prstGeom>
          <a:noFill/>
          <a:ln>
            <a:noFill/>
          </a:ln>
        </p:spPr>
      </p:pic>
      <p:pic>
        <p:nvPicPr>
          <p:cNvPr id="605" name="Google Shape;605;p61"/>
          <p:cNvPicPr preferRelativeResize="0"/>
          <p:nvPr/>
        </p:nvPicPr>
        <p:blipFill rotWithShape="1">
          <a:blip r:embed="rId5">
            <a:alphaModFix/>
          </a:blip>
          <a:srcRect/>
          <a:stretch/>
        </p:blipFill>
        <p:spPr>
          <a:xfrm>
            <a:off x="4690185" y="424026"/>
            <a:ext cx="2116496" cy="4583120"/>
          </a:xfrm>
          <a:prstGeom prst="rect">
            <a:avLst/>
          </a:prstGeom>
          <a:noFill/>
          <a:ln>
            <a:noFill/>
          </a:ln>
        </p:spPr>
      </p:pic>
      <p:pic>
        <p:nvPicPr>
          <p:cNvPr id="606" name="Google Shape;606;p61"/>
          <p:cNvPicPr preferRelativeResize="0"/>
          <p:nvPr/>
        </p:nvPicPr>
        <p:blipFill rotWithShape="1">
          <a:blip r:embed="rId6">
            <a:alphaModFix/>
          </a:blip>
          <a:srcRect/>
          <a:stretch/>
        </p:blipFill>
        <p:spPr>
          <a:xfrm>
            <a:off x="6865977" y="456359"/>
            <a:ext cx="2278023" cy="4543766"/>
          </a:xfrm>
          <a:prstGeom prst="rect">
            <a:avLst/>
          </a:prstGeom>
          <a:noFill/>
          <a:ln>
            <a:noFill/>
          </a:ln>
        </p:spPr>
      </p:pic>
      <p:sp>
        <p:nvSpPr>
          <p:cNvPr id="607" name="Google Shape;607;p61"/>
          <p:cNvSpPr/>
          <p:nvPr/>
        </p:nvSpPr>
        <p:spPr>
          <a:xfrm>
            <a:off x="8412466" y="71236"/>
            <a:ext cx="352393" cy="278169"/>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309"/>
        <p:cNvGrpSpPr/>
        <p:nvPr/>
      </p:nvGrpSpPr>
      <p:grpSpPr>
        <a:xfrm>
          <a:off x="0" y="0"/>
          <a:ext cx="0" cy="0"/>
          <a:chOff x="0" y="0"/>
          <a:chExt cx="0" cy="0"/>
        </a:xfrm>
      </p:grpSpPr>
      <p:pic>
        <p:nvPicPr>
          <p:cNvPr id="310" name="Google Shape;310;p17"/>
          <p:cNvPicPr preferRelativeResize="0"/>
          <p:nvPr/>
        </p:nvPicPr>
        <p:blipFill rotWithShape="1">
          <a:blip r:embed="rId3">
            <a:alphaModFix/>
          </a:blip>
          <a:srcRect t="14812" b="30527"/>
          <a:stretch/>
        </p:blipFill>
        <p:spPr>
          <a:xfrm>
            <a:off x="662625" y="619150"/>
            <a:ext cx="3382074" cy="3234100"/>
          </a:xfrm>
          <a:prstGeom prst="rect">
            <a:avLst/>
          </a:prstGeom>
          <a:noFill/>
          <a:ln>
            <a:noFill/>
          </a:ln>
        </p:spPr>
      </p:pic>
      <p:pic>
        <p:nvPicPr>
          <p:cNvPr id="311" name="Google Shape;311;p17"/>
          <p:cNvPicPr preferRelativeResize="0"/>
          <p:nvPr/>
        </p:nvPicPr>
        <p:blipFill rotWithShape="1">
          <a:blip r:embed="rId4">
            <a:alphaModFix/>
          </a:blip>
          <a:srcRect l="20619" t="51751" r="17474"/>
          <a:stretch/>
        </p:blipFill>
        <p:spPr>
          <a:xfrm>
            <a:off x="4430800" y="619150"/>
            <a:ext cx="4334950" cy="3234101"/>
          </a:xfrm>
          <a:prstGeom prst="rect">
            <a:avLst/>
          </a:prstGeom>
          <a:noFill/>
          <a:ln>
            <a:noFill/>
          </a:ln>
        </p:spPr>
      </p:pic>
      <p:sp>
        <p:nvSpPr>
          <p:cNvPr id="312" name="Google Shape;312;p17"/>
          <p:cNvSpPr txBox="1"/>
          <p:nvPr/>
        </p:nvSpPr>
        <p:spPr>
          <a:xfrm>
            <a:off x="662625" y="4070975"/>
            <a:ext cx="30000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Srinath Madagoni</a:t>
            </a: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Machine learning engineer</a:t>
            </a:r>
            <a:endParaRPr sz="1400" b="0" i="0" u="none" strike="noStrike" cap="none">
              <a:solidFill>
                <a:srgbClr val="000000"/>
              </a:solidFill>
              <a:latin typeface="Arial"/>
              <a:ea typeface="Arial"/>
              <a:cs typeface="Arial"/>
              <a:sym typeface="Arial"/>
            </a:endParaRPr>
          </a:p>
        </p:txBody>
      </p:sp>
      <p:sp>
        <p:nvSpPr>
          <p:cNvPr id="313" name="Google Shape;313;p17"/>
          <p:cNvSpPr txBox="1"/>
          <p:nvPr/>
        </p:nvSpPr>
        <p:spPr>
          <a:xfrm>
            <a:off x="5112275" y="4070975"/>
            <a:ext cx="30000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Manoj Kumar Madhavarapu</a:t>
            </a: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Machine learning engineer</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62"/>
          <p:cNvSpPr txBox="1"/>
          <p:nvPr/>
        </p:nvSpPr>
        <p:spPr>
          <a:xfrm>
            <a:off x="1886054" y="-76709"/>
            <a:ext cx="7030500" cy="9993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lt1"/>
              </a:buClr>
              <a:buSzPts val="2800"/>
              <a:buFont typeface="Maven Pro"/>
              <a:buNone/>
            </a:pPr>
            <a:r>
              <a:rPr lang="en" sz="3600" b="1" i="0" u="none" strike="noStrike" cap="none">
                <a:solidFill>
                  <a:schemeClr val="lt1"/>
                </a:solidFill>
                <a:latin typeface="Maven Pro"/>
                <a:ea typeface="Maven Pro"/>
                <a:cs typeface="Maven Pro"/>
                <a:sym typeface="Maven Pro"/>
              </a:rPr>
              <a:t>Application Screenshots</a:t>
            </a:r>
            <a:endParaRPr/>
          </a:p>
        </p:txBody>
      </p:sp>
      <p:pic>
        <p:nvPicPr>
          <p:cNvPr id="613" name="Google Shape;613;p62"/>
          <p:cNvPicPr preferRelativeResize="0"/>
          <p:nvPr/>
        </p:nvPicPr>
        <p:blipFill rotWithShape="1">
          <a:blip r:embed="rId3">
            <a:alphaModFix/>
          </a:blip>
          <a:srcRect/>
          <a:stretch/>
        </p:blipFill>
        <p:spPr>
          <a:xfrm>
            <a:off x="81777" y="564995"/>
            <a:ext cx="2086173" cy="4511598"/>
          </a:xfrm>
          <a:prstGeom prst="rect">
            <a:avLst/>
          </a:prstGeom>
          <a:noFill/>
          <a:ln>
            <a:noFill/>
          </a:ln>
        </p:spPr>
      </p:pic>
      <p:pic>
        <p:nvPicPr>
          <p:cNvPr id="614" name="Google Shape;614;p62"/>
          <p:cNvPicPr preferRelativeResize="0"/>
          <p:nvPr/>
        </p:nvPicPr>
        <p:blipFill rotWithShape="1">
          <a:blip r:embed="rId4">
            <a:alphaModFix/>
          </a:blip>
          <a:srcRect/>
          <a:stretch/>
        </p:blipFill>
        <p:spPr>
          <a:xfrm>
            <a:off x="4419600" y="564994"/>
            <a:ext cx="2405093" cy="4511599"/>
          </a:xfrm>
          <a:prstGeom prst="rect">
            <a:avLst/>
          </a:prstGeom>
          <a:noFill/>
          <a:ln>
            <a:noFill/>
          </a:ln>
        </p:spPr>
      </p:pic>
      <p:sp>
        <p:nvSpPr>
          <p:cNvPr id="615" name="Google Shape;615;p62"/>
          <p:cNvSpPr/>
          <p:nvPr/>
        </p:nvSpPr>
        <p:spPr>
          <a:xfrm>
            <a:off x="4419600" y="241935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616" name="Google Shape;616;p62"/>
          <p:cNvPicPr preferRelativeResize="0"/>
          <p:nvPr/>
        </p:nvPicPr>
        <p:blipFill rotWithShape="1">
          <a:blip r:embed="rId5">
            <a:alphaModFix/>
          </a:blip>
          <a:srcRect/>
          <a:stretch/>
        </p:blipFill>
        <p:spPr>
          <a:xfrm>
            <a:off x="6931759" y="560665"/>
            <a:ext cx="2086173" cy="4511599"/>
          </a:xfrm>
          <a:prstGeom prst="rect">
            <a:avLst/>
          </a:prstGeom>
          <a:noFill/>
          <a:ln>
            <a:noFill/>
          </a:ln>
        </p:spPr>
      </p:pic>
      <p:sp>
        <p:nvSpPr>
          <p:cNvPr id="617" name="Google Shape;617;p62"/>
          <p:cNvSpPr/>
          <p:nvPr/>
        </p:nvSpPr>
        <p:spPr>
          <a:xfrm>
            <a:off x="8412466" y="71236"/>
            <a:ext cx="434475" cy="412721"/>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unito"/>
              <a:ea typeface="Nunito"/>
              <a:cs typeface="Nunito"/>
              <a:sym typeface="Nunito"/>
            </a:endParaRPr>
          </a:p>
        </p:txBody>
      </p:sp>
      <p:pic>
        <p:nvPicPr>
          <p:cNvPr id="618" name="Google Shape;618;p62"/>
          <p:cNvPicPr preferRelativeResize="0"/>
          <p:nvPr/>
        </p:nvPicPr>
        <p:blipFill rotWithShape="1">
          <a:blip r:embed="rId6">
            <a:alphaModFix/>
          </a:blip>
          <a:srcRect/>
          <a:stretch/>
        </p:blipFill>
        <p:spPr>
          <a:xfrm>
            <a:off x="2247115" y="564995"/>
            <a:ext cx="2097464" cy="453601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63"/>
          <p:cNvSpPr txBox="1">
            <a:spLocks noGrp="1"/>
          </p:cNvSpPr>
          <p:nvPr>
            <p:ph type="ctrTitle"/>
          </p:nvPr>
        </p:nvSpPr>
        <p:spPr>
          <a:xfrm>
            <a:off x="1221000" y="-702725"/>
            <a:ext cx="79230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Clr>
                <a:schemeClr val="lt1"/>
              </a:buClr>
              <a:buSzPts val="2800"/>
              <a:buFont typeface="Maven Pro"/>
              <a:buNone/>
            </a:pPr>
            <a:r>
              <a:rPr lang="en"/>
              <a:t>Application Screenshots</a:t>
            </a:r>
            <a:endParaRPr/>
          </a:p>
        </p:txBody>
      </p:sp>
      <p:sp>
        <p:nvSpPr>
          <p:cNvPr id="624" name="Google Shape;624;p63"/>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625" name="Google Shape;625;p63"/>
          <p:cNvPicPr preferRelativeResize="0"/>
          <p:nvPr/>
        </p:nvPicPr>
        <p:blipFill>
          <a:blip r:embed="rId3">
            <a:alphaModFix/>
          </a:blip>
          <a:stretch>
            <a:fillRect/>
          </a:stretch>
        </p:blipFill>
        <p:spPr>
          <a:xfrm>
            <a:off x="380525" y="522425"/>
            <a:ext cx="2584950" cy="4581800"/>
          </a:xfrm>
          <a:prstGeom prst="rect">
            <a:avLst/>
          </a:prstGeom>
          <a:noFill/>
          <a:ln>
            <a:noFill/>
          </a:ln>
        </p:spPr>
      </p:pic>
      <p:pic>
        <p:nvPicPr>
          <p:cNvPr id="626" name="Google Shape;626;p63"/>
          <p:cNvPicPr preferRelativeResize="0"/>
          <p:nvPr/>
        </p:nvPicPr>
        <p:blipFill>
          <a:blip r:embed="rId4">
            <a:alphaModFix/>
          </a:blip>
          <a:stretch>
            <a:fillRect/>
          </a:stretch>
        </p:blipFill>
        <p:spPr>
          <a:xfrm>
            <a:off x="3407825" y="522425"/>
            <a:ext cx="2662100" cy="4581800"/>
          </a:xfrm>
          <a:prstGeom prst="rect">
            <a:avLst/>
          </a:prstGeom>
          <a:noFill/>
          <a:ln>
            <a:noFill/>
          </a:ln>
        </p:spPr>
      </p:pic>
      <p:pic>
        <p:nvPicPr>
          <p:cNvPr id="627" name="Google Shape;627;p63"/>
          <p:cNvPicPr preferRelativeResize="0"/>
          <p:nvPr/>
        </p:nvPicPr>
        <p:blipFill rotWithShape="1">
          <a:blip r:embed="rId5">
            <a:alphaModFix/>
          </a:blip>
          <a:srcRect l="2480" t="11297" r="-2480" b="-8018"/>
          <a:stretch/>
        </p:blipFill>
        <p:spPr>
          <a:xfrm>
            <a:off x="6378525" y="522425"/>
            <a:ext cx="2375650" cy="4974948"/>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64"/>
          <p:cNvSpPr txBox="1">
            <a:spLocks noGrp="1"/>
          </p:cNvSpPr>
          <p:nvPr>
            <p:ph type="title"/>
          </p:nvPr>
        </p:nvSpPr>
        <p:spPr>
          <a:xfrm>
            <a:off x="2426356" y="31987"/>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FIREBASE API</a:t>
            </a:r>
            <a:endParaRPr/>
          </a:p>
        </p:txBody>
      </p:sp>
      <p:sp>
        <p:nvSpPr>
          <p:cNvPr id="633" name="Google Shape;633;p64"/>
          <p:cNvSpPr/>
          <p:nvPr/>
        </p:nvSpPr>
        <p:spPr>
          <a:xfrm>
            <a:off x="4419600" y="241935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634" name="Google Shape;634;p64"/>
          <p:cNvPicPr preferRelativeResize="0"/>
          <p:nvPr/>
        </p:nvPicPr>
        <p:blipFill rotWithShape="1">
          <a:blip r:embed="rId3">
            <a:alphaModFix/>
          </a:blip>
          <a:srcRect/>
          <a:stretch/>
        </p:blipFill>
        <p:spPr>
          <a:xfrm>
            <a:off x="631281" y="584275"/>
            <a:ext cx="7182007" cy="4527238"/>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65"/>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Flask API</a:t>
            </a:r>
            <a:endParaRPr/>
          </a:p>
        </p:txBody>
      </p:sp>
      <p:sp>
        <p:nvSpPr>
          <p:cNvPr id="640" name="Google Shape;640;p65"/>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rmAutofit/>
          </a:bodyPr>
          <a:lstStyle/>
          <a:p>
            <a:pPr marL="457200" lvl="0" indent="-228600" algn="l" rtl="0">
              <a:lnSpc>
                <a:spcPct val="115000"/>
              </a:lnSpc>
              <a:spcBef>
                <a:spcPts val="0"/>
              </a:spcBef>
              <a:spcAft>
                <a:spcPts val="0"/>
              </a:spcAft>
              <a:buSzPts val="1300"/>
              <a:buNone/>
            </a:pPr>
            <a:endParaRPr/>
          </a:p>
        </p:txBody>
      </p:sp>
      <p:pic>
        <p:nvPicPr>
          <p:cNvPr id="641" name="Google Shape;641;p65"/>
          <p:cNvPicPr preferRelativeResize="0"/>
          <p:nvPr/>
        </p:nvPicPr>
        <p:blipFill rotWithShape="1">
          <a:blip r:embed="rId3">
            <a:alphaModFix/>
          </a:blip>
          <a:srcRect/>
          <a:stretch/>
        </p:blipFill>
        <p:spPr>
          <a:xfrm>
            <a:off x="200722" y="1447177"/>
            <a:ext cx="8742556" cy="29432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66"/>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WikiPage</a:t>
            </a:r>
            <a:endParaRPr/>
          </a:p>
        </p:txBody>
      </p:sp>
      <p:sp>
        <p:nvSpPr>
          <p:cNvPr id="647" name="Google Shape;647;p66"/>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r>
              <a:rPr lang="en" sz="1900"/>
              <a:t>https://github.com/htmw/2024S-Thunder-Bubbies/wiki</a:t>
            </a:r>
            <a:endParaRPr sz="19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67"/>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Application Demo</a:t>
            </a:r>
            <a:br>
              <a:rPr lang="en"/>
            </a:br>
            <a:endParaRPr/>
          </a:p>
        </p:txBody>
      </p:sp>
      <p:sp>
        <p:nvSpPr>
          <p:cNvPr id="653" name="Google Shape;653;p67"/>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rmAutofit/>
          </a:bodyPr>
          <a:lstStyle/>
          <a:p>
            <a:pPr marL="457200" lvl="0" indent="-311150" algn="l" rtl="0">
              <a:lnSpc>
                <a:spcPct val="115000"/>
              </a:lnSpc>
              <a:spcBef>
                <a:spcPts val="0"/>
              </a:spcBef>
              <a:spcAft>
                <a:spcPts val="0"/>
              </a:spcAft>
              <a:buSzPts val="1300"/>
              <a:buChar char="●"/>
            </a:pPr>
            <a:r>
              <a:rPr lang="en"/>
              <a:t>We would be presenting application demo of our project in this presentation</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68"/>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Thank you</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8"/>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Improvements after Professor’s Feedback</a:t>
            </a:r>
            <a:endParaRPr/>
          </a:p>
        </p:txBody>
      </p:sp>
      <p:sp>
        <p:nvSpPr>
          <p:cNvPr id="319" name="Google Shape;319;p18"/>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rmAutofit/>
          </a:bodyPr>
          <a:lstStyle/>
          <a:p>
            <a:pPr marL="457200" lvl="0" indent="-311150" algn="l" rtl="0">
              <a:lnSpc>
                <a:spcPct val="115000"/>
              </a:lnSpc>
              <a:spcBef>
                <a:spcPts val="0"/>
              </a:spcBef>
              <a:spcAft>
                <a:spcPts val="0"/>
              </a:spcAft>
              <a:buSzPts val="1300"/>
              <a:buChar char="●"/>
            </a:pPr>
            <a:r>
              <a:rPr lang="en"/>
              <a:t>Test screen updated and changed product backlog slides</a:t>
            </a:r>
            <a:endParaRPr/>
          </a:p>
          <a:p>
            <a:pPr marL="457200" lvl="0" indent="-311150" algn="l" rtl="0">
              <a:lnSpc>
                <a:spcPct val="115000"/>
              </a:lnSpc>
              <a:spcBef>
                <a:spcPts val="0"/>
              </a:spcBef>
              <a:spcAft>
                <a:spcPts val="0"/>
              </a:spcAft>
              <a:buSzPts val="1300"/>
              <a:buChar char="●"/>
            </a:pPr>
            <a:r>
              <a:rPr lang="en"/>
              <a:t>Ordering Project presentation slides </a:t>
            </a:r>
            <a:endParaRPr/>
          </a:p>
          <a:p>
            <a:pPr marL="457200" lvl="0" indent="-311150" algn="l" rtl="0">
              <a:lnSpc>
                <a:spcPct val="115000"/>
              </a:lnSpc>
              <a:spcBef>
                <a:spcPts val="0"/>
              </a:spcBef>
              <a:spcAft>
                <a:spcPts val="0"/>
              </a:spcAft>
              <a:buSzPts val="1300"/>
              <a:buChar char="●"/>
            </a:pPr>
            <a:r>
              <a:rPr lang="en"/>
              <a:t>Updates in sprint backlog and burndown chart</a:t>
            </a:r>
            <a:endParaRPr/>
          </a:p>
          <a:p>
            <a:pPr marL="457200" lvl="0" indent="-311150" algn="l" rtl="0">
              <a:lnSpc>
                <a:spcPct val="115000"/>
              </a:lnSpc>
              <a:spcBef>
                <a:spcPts val="0"/>
              </a:spcBef>
              <a:spcAft>
                <a:spcPts val="0"/>
              </a:spcAft>
              <a:buSzPts val="1300"/>
              <a:buChar char="●"/>
            </a:pPr>
            <a:r>
              <a:rPr lang="en"/>
              <a:t>Addition of details into application screen</a:t>
            </a:r>
            <a:endParaRPr/>
          </a:p>
          <a:p>
            <a:pPr marL="457200" lvl="0" indent="-311150" algn="l" rtl="0">
              <a:lnSpc>
                <a:spcPct val="115000"/>
              </a:lnSpc>
              <a:spcBef>
                <a:spcPts val="0"/>
              </a:spcBef>
              <a:spcAft>
                <a:spcPts val="0"/>
              </a:spcAft>
              <a:buSzPts val="1300"/>
              <a:buChar char="●"/>
            </a:pPr>
            <a:r>
              <a:rPr lang="en"/>
              <a:t>Improved technologies slide and description</a:t>
            </a:r>
            <a:endParaRPr/>
          </a:p>
          <a:p>
            <a:pPr marL="457200" lvl="0" indent="-228600" algn="l" rtl="0">
              <a:lnSpc>
                <a:spcPct val="115000"/>
              </a:lnSpc>
              <a:spcBef>
                <a:spcPts val="0"/>
              </a:spcBef>
              <a:spcAft>
                <a:spcPts val="0"/>
              </a:spcAft>
              <a:buSzPts val="1300"/>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19"/>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Problem Statement</a:t>
            </a:r>
            <a:endParaRPr/>
          </a:p>
        </p:txBody>
      </p:sp>
      <p:sp>
        <p:nvSpPr>
          <p:cNvPr id="325" name="Google Shape;325;p19"/>
          <p:cNvSpPr txBox="1">
            <a:spLocks noGrp="1"/>
          </p:cNvSpPr>
          <p:nvPr>
            <p:ph type="body" idx="1"/>
          </p:nvPr>
        </p:nvSpPr>
        <p:spPr>
          <a:xfrm>
            <a:off x="1303800" y="1817050"/>
            <a:ext cx="7030500" cy="2541600"/>
          </a:xfrm>
          <a:prstGeom prst="rect">
            <a:avLst/>
          </a:prstGeom>
          <a:noFill/>
          <a:ln>
            <a:noFill/>
          </a:ln>
        </p:spPr>
        <p:txBody>
          <a:bodyPr spcFirstLastPara="1" wrap="square" lIns="91425" tIns="91425" rIns="91425" bIns="91425" anchor="t" anchorCtr="0">
            <a:normAutofit fontScale="77500" lnSpcReduction="20000"/>
          </a:bodyPr>
          <a:lstStyle/>
          <a:p>
            <a:pPr marL="0" lvl="0" indent="0" algn="just" rtl="0">
              <a:lnSpc>
                <a:spcPct val="150000"/>
              </a:lnSpc>
              <a:spcBef>
                <a:spcPts val="0"/>
              </a:spcBef>
              <a:spcAft>
                <a:spcPts val="1200"/>
              </a:spcAft>
              <a:buSzPct val="33150"/>
              <a:buNone/>
            </a:pPr>
            <a:r>
              <a:rPr lang="en" sz="1825">
                <a:solidFill>
                  <a:srgbClr val="737373"/>
                </a:solidFill>
                <a:latin typeface="Times New Roman"/>
                <a:ea typeface="Times New Roman"/>
                <a:cs typeface="Times New Roman"/>
                <a:sym typeface="Times New Roman"/>
              </a:rPr>
              <a:t>The diagnosis of the dermatological problem is quite complex and requires expert knowledge and accurate results. At present digital solutions lack accuracy and simplicity usage of the application. Thus ,it creates a gap between the human solution and the digital solution. So DermAI comes in place which has a user-friendly interface and employs deep learning to diagnose skin conditions and give precision results. Which empowers everyone from general public to have expert dermatologists in their hands.</a:t>
            </a:r>
            <a:endParaRPr sz="615">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20"/>
          <p:cNvSpPr txBox="1">
            <a:spLocks noGrp="1"/>
          </p:cNvSpPr>
          <p:nvPr>
            <p:ph type="title"/>
          </p:nvPr>
        </p:nvSpPr>
        <p:spPr>
          <a:xfrm>
            <a:off x="2168750" y="-97025"/>
            <a:ext cx="7030500" cy="4476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Project Description</a:t>
            </a:r>
            <a:endParaRPr/>
          </a:p>
        </p:txBody>
      </p:sp>
      <p:pic>
        <p:nvPicPr>
          <p:cNvPr id="331" name="Google Shape;331;p20"/>
          <p:cNvPicPr preferRelativeResize="0"/>
          <p:nvPr/>
        </p:nvPicPr>
        <p:blipFill rotWithShape="1">
          <a:blip r:embed="rId3">
            <a:alphaModFix/>
          </a:blip>
          <a:srcRect/>
          <a:stretch/>
        </p:blipFill>
        <p:spPr>
          <a:xfrm>
            <a:off x="1625350" y="350575"/>
            <a:ext cx="5746224" cy="47929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21"/>
          <p:cNvSpPr txBox="1">
            <a:spLocks noGrp="1"/>
          </p:cNvSpPr>
          <p:nvPr>
            <p:ph type="title"/>
          </p:nvPr>
        </p:nvSpPr>
        <p:spPr>
          <a:xfrm>
            <a:off x="2113500" y="31377"/>
            <a:ext cx="7030500" cy="569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Teamwork Agreement</a:t>
            </a:r>
            <a:endParaRPr/>
          </a:p>
        </p:txBody>
      </p:sp>
      <p:pic>
        <p:nvPicPr>
          <p:cNvPr id="337" name="Google Shape;337;p21"/>
          <p:cNvPicPr preferRelativeResize="0"/>
          <p:nvPr/>
        </p:nvPicPr>
        <p:blipFill rotWithShape="1">
          <a:blip r:embed="rId3">
            <a:alphaModFix/>
          </a:blip>
          <a:srcRect/>
          <a:stretch/>
        </p:blipFill>
        <p:spPr>
          <a:xfrm>
            <a:off x="1049427" y="450329"/>
            <a:ext cx="6481364" cy="4693171"/>
          </a:xfrm>
          <a:prstGeom prst="rect">
            <a:avLst/>
          </a:prstGeom>
          <a:noFill/>
          <a:ln>
            <a:noFill/>
          </a:ln>
        </p:spPr>
      </p:pic>
      <p:sp>
        <p:nvSpPr>
          <p:cNvPr id="338" name="Google Shape;338;p21"/>
          <p:cNvSpPr/>
          <p:nvPr/>
        </p:nvSpPr>
        <p:spPr>
          <a:xfrm>
            <a:off x="8370849" y="315824"/>
            <a:ext cx="483526" cy="382985"/>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TotalTime>
  <Words>782</Words>
  <Application>Microsoft Office PowerPoint</Application>
  <PresentationFormat>On-screen Show (16:9)</PresentationFormat>
  <Paragraphs>130</Paragraphs>
  <Slides>56</Slides>
  <Notes>56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Nunito</vt:lpstr>
      <vt:lpstr>Times New Roman</vt:lpstr>
      <vt:lpstr>Maven Pro</vt:lpstr>
      <vt:lpstr>Arial</vt:lpstr>
      <vt:lpstr>Momentum</vt:lpstr>
      <vt:lpstr>DermAI</vt:lpstr>
      <vt:lpstr>Agenda</vt:lpstr>
      <vt:lpstr>Team Members</vt:lpstr>
      <vt:lpstr>PowerPoint Presentation</vt:lpstr>
      <vt:lpstr>PowerPoint Presentation</vt:lpstr>
      <vt:lpstr>Improvements after Professor’s Feedback</vt:lpstr>
      <vt:lpstr>Problem Statement</vt:lpstr>
      <vt:lpstr>Project Description</vt:lpstr>
      <vt:lpstr>Teamwork Agreement</vt:lpstr>
      <vt:lpstr>PowerPoint Presentation</vt:lpstr>
      <vt:lpstr>PowerPoint Presentation</vt:lpstr>
      <vt:lpstr>PowerPoint Presentation</vt:lpstr>
      <vt:lpstr>MVP (Minimum Viable Product)</vt:lpstr>
      <vt:lpstr>Technologies and Tools - Frontend</vt:lpstr>
      <vt:lpstr>Technologies and tools - Backend </vt:lpstr>
      <vt:lpstr>Technologies and Tools - Backend</vt:lpstr>
      <vt:lpstr>Technologies and Tools </vt:lpstr>
      <vt:lpstr>Technologies and  Design Tools </vt:lpstr>
      <vt:lpstr>Algorithms</vt:lpstr>
      <vt:lpstr>Pseudo Code: ML</vt:lpstr>
      <vt:lpstr>Conceptual Architectural Diagrams</vt:lpstr>
      <vt:lpstr>Sequence Diagrams</vt:lpstr>
      <vt:lpstr>State Diagram</vt:lpstr>
      <vt:lpstr>Class Diagram</vt:lpstr>
      <vt:lpstr>Entity Relationship Diagram</vt:lpstr>
      <vt:lpstr>Context Diagram</vt:lpstr>
      <vt:lpstr>Sprint 3 recap</vt:lpstr>
      <vt:lpstr>Product Backlog</vt:lpstr>
      <vt:lpstr>Product Backlog</vt:lpstr>
      <vt:lpstr>User Stories and Acceptance Criteria</vt:lpstr>
      <vt:lpstr>User Stories and Acceptance Criteria</vt:lpstr>
      <vt:lpstr>User Stories and Acceptance Criteria</vt:lpstr>
      <vt:lpstr>Sprint Summary</vt:lpstr>
      <vt:lpstr>User stories</vt:lpstr>
      <vt:lpstr>Sprint 2 burndown chart</vt:lpstr>
      <vt:lpstr>Sprint 3 tasks and user stories</vt:lpstr>
      <vt:lpstr>Sprint 3 burndown chart</vt:lpstr>
      <vt:lpstr>Sprint 4 backlog</vt:lpstr>
      <vt:lpstr>Sprint 4 backlog</vt:lpstr>
      <vt:lpstr>Test Cases for sprint-3</vt:lpstr>
      <vt:lpstr>Stories Completed </vt:lpstr>
      <vt:lpstr>Team Velocity</vt:lpstr>
      <vt:lpstr>Team's Historical Velocity (Average)</vt:lpstr>
      <vt:lpstr>Burndown Charts</vt:lpstr>
      <vt:lpstr>Historical burndown chart</vt:lpstr>
      <vt:lpstr>Completed/Committed Ratio (current and average)</vt:lpstr>
      <vt:lpstr>Retrospective</vt:lpstr>
      <vt:lpstr>Application Screenshots</vt:lpstr>
      <vt:lpstr>Application Screenshots</vt:lpstr>
      <vt:lpstr>PowerPoint Presentation</vt:lpstr>
      <vt:lpstr>Application Screenshots</vt:lpstr>
      <vt:lpstr>FIREBASE API</vt:lpstr>
      <vt:lpstr>Flask API</vt:lpstr>
      <vt:lpstr>WikiPage</vt:lpstr>
      <vt:lpstr>Application Demo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DermAI</dc:title>
  <cp:lastModifiedBy>Chilukuri, Mr. Bhargava</cp:lastModifiedBy>
  <cp:revision>4</cp:revision>
  <dcterms:modified xsi:type="dcterms:W3CDTF">2024-05-07T19:14:14Z</dcterms:modified>
</cp:coreProperties>
</file>